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2" r:id="rId15"/>
    <p:sldId id="270" r:id="rId16"/>
    <p:sldId id="271" r:id="rId17"/>
    <p:sldId id="273" r:id="rId18"/>
    <p:sldId id="275" r:id="rId19"/>
    <p:sldId id="274" r:id="rId20"/>
    <p:sldId id="277" r:id="rId21"/>
    <p:sldId id="276" r:id="rId22"/>
    <p:sldId id="278" r:id="rId23"/>
    <p:sldId id="282" r:id="rId24"/>
    <p:sldId id="281" r:id="rId25"/>
    <p:sldId id="280" r:id="rId26"/>
    <p:sldId id="279" r:id="rId27"/>
    <p:sldId id="283" r:id="rId28"/>
    <p:sldId id="285" r:id="rId29"/>
    <p:sldId id="286" r:id="rId30"/>
    <p:sldId id="287" r:id="rId31"/>
    <p:sldId id="288" r:id="rId32"/>
    <p:sldId id="289" r:id="rId33"/>
    <p:sldId id="293" r:id="rId34"/>
    <p:sldId id="292" r:id="rId35"/>
    <p:sldId id="291" r:id="rId36"/>
    <p:sldId id="290" r:id="rId37"/>
    <p:sldId id="298" r:id="rId38"/>
    <p:sldId id="297" r:id="rId39"/>
    <p:sldId id="296" r:id="rId40"/>
    <p:sldId id="295" r:id="rId41"/>
    <p:sldId id="294" r:id="rId42"/>
    <p:sldId id="299" r:id="rId43"/>
    <p:sldId id="300" r:id="rId44"/>
    <p:sldId id="301" r:id="rId45"/>
    <p:sldId id="302" r:id="rId46"/>
    <p:sldId id="308" r:id="rId47"/>
    <p:sldId id="307" r:id="rId48"/>
    <p:sldId id="306" r:id="rId49"/>
    <p:sldId id="305" r:id="rId50"/>
    <p:sldId id="303" r:id="rId51"/>
    <p:sldId id="304" r:id="rId52"/>
    <p:sldId id="310" r:id="rId53"/>
    <p:sldId id="311" r:id="rId54"/>
    <p:sldId id="312" r:id="rId55"/>
    <p:sldId id="315" r:id="rId56"/>
    <p:sldId id="314" r:id="rId57"/>
    <p:sldId id="317" r:id="rId58"/>
    <p:sldId id="318" r:id="rId59"/>
    <p:sldId id="319"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622A4D-5910-45C0-B1DA-DEE5A01EF777}" type="datetimeFigureOut">
              <a:rPr lang="en-US" smtClean="0"/>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E824BC-C7A5-4EA7-9D80-50A312EB76E0}" type="slidenum">
              <a:rPr lang="en-US" smtClean="0"/>
              <a:t>‹#›</a:t>
            </a:fld>
            <a:endParaRPr lang="en-US"/>
          </a:p>
        </p:txBody>
      </p:sp>
    </p:spTree>
    <p:extLst>
      <p:ext uri="{BB962C8B-B14F-4D97-AF65-F5344CB8AC3E}">
        <p14:creationId xmlns:p14="http://schemas.microsoft.com/office/powerpoint/2010/main" val="2809144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622A4D-5910-45C0-B1DA-DEE5A01EF777}" type="datetimeFigureOut">
              <a:rPr lang="en-US" smtClean="0"/>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E824BC-C7A5-4EA7-9D80-50A312EB76E0}" type="slidenum">
              <a:rPr lang="en-US" smtClean="0"/>
              <a:t>‹#›</a:t>
            </a:fld>
            <a:endParaRPr lang="en-US"/>
          </a:p>
        </p:txBody>
      </p:sp>
    </p:spTree>
    <p:extLst>
      <p:ext uri="{BB962C8B-B14F-4D97-AF65-F5344CB8AC3E}">
        <p14:creationId xmlns:p14="http://schemas.microsoft.com/office/powerpoint/2010/main" val="4027353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622A4D-5910-45C0-B1DA-DEE5A01EF777}" type="datetimeFigureOut">
              <a:rPr lang="en-US" smtClean="0"/>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E824BC-C7A5-4EA7-9D80-50A312EB76E0}" type="slidenum">
              <a:rPr lang="en-US" smtClean="0"/>
              <a:t>‹#›</a:t>
            </a:fld>
            <a:endParaRPr lang="en-US"/>
          </a:p>
        </p:txBody>
      </p:sp>
    </p:spTree>
    <p:extLst>
      <p:ext uri="{BB962C8B-B14F-4D97-AF65-F5344CB8AC3E}">
        <p14:creationId xmlns:p14="http://schemas.microsoft.com/office/powerpoint/2010/main" val="2922228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622A4D-5910-45C0-B1DA-DEE5A01EF777}" type="datetimeFigureOut">
              <a:rPr lang="en-US" smtClean="0"/>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E824BC-C7A5-4EA7-9D80-50A312EB76E0}" type="slidenum">
              <a:rPr lang="en-US" smtClean="0"/>
              <a:t>‹#›</a:t>
            </a:fld>
            <a:endParaRPr lang="en-US"/>
          </a:p>
        </p:txBody>
      </p:sp>
    </p:spTree>
    <p:extLst>
      <p:ext uri="{BB962C8B-B14F-4D97-AF65-F5344CB8AC3E}">
        <p14:creationId xmlns:p14="http://schemas.microsoft.com/office/powerpoint/2010/main" val="1378650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622A4D-5910-45C0-B1DA-DEE5A01EF777}" type="datetimeFigureOut">
              <a:rPr lang="en-US" smtClean="0"/>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E824BC-C7A5-4EA7-9D80-50A312EB76E0}" type="slidenum">
              <a:rPr lang="en-US" smtClean="0"/>
              <a:t>‹#›</a:t>
            </a:fld>
            <a:endParaRPr lang="en-US"/>
          </a:p>
        </p:txBody>
      </p:sp>
    </p:spTree>
    <p:extLst>
      <p:ext uri="{BB962C8B-B14F-4D97-AF65-F5344CB8AC3E}">
        <p14:creationId xmlns:p14="http://schemas.microsoft.com/office/powerpoint/2010/main" val="2756882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622A4D-5910-45C0-B1DA-DEE5A01EF777}" type="datetimeFigureOut">
              <a:rPr lang="en-US" smtClean="0"/>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E824BC-C7A5-4EA7-9D80-50A312EB76E0}" type="slidenum">
              <a:rPr lang="en-US" smtClean="0"/>
              <a:t>‹#›</a:t>
            </a:fld>
            <a:endParaRPr lang="en-US"/>
          </a:p>
        </p:txBody>
      </p:sp>
    </p:spTree>
    <p:extLst>
      <p:ext uri="{BB962C8B-B14F-4D97-AF65-F5344CB8AC3E}">
        <p14:creationId xmlns:p14="http://schemas.microsoft.com/office/powerpoint/2010/main" val="2020980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622A4D-5910-45C0-B1DA-DEE5A01EF777}" type="datetimeFigureOut">
              <a:rPr lang="en-US" smtClean="0"/>
              <a:t>8/4/2015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E824BC-C7A5-4EA7-9D80-50A312EB76E0}" type="slidenum">
              <a:rPr lang="en-US" smtClean="0"/>
              <a:t>‹#›</a:t>
            </a:fld>
            <a:endParaRPr lang="en-US"/>
          </a:p>
        </p:txBody>
      </p:sp>
    </p:spTree>
    <p:extLst>
      <p:ext uri="{BB962C8B-B14F-4D97-AF65-F5344CB8AC3E}">
        <p14:creationId xmlns:p14="http://schemas.microsoft.com/office/powerpoint/2010/main" val="3944859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622A4D-5910-45C0-B1DA-DEE5A01EF777}" type="datetimeFigureOut">
              <a:rPr lang="en-US" smtClean="0"/>
              <a:t>8/4/2015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E824BC-C7A5-4EA7-9D80-50A312EB76E0}" type="slidenum">
              <a:rPr lang="en-US" smtClean="0"/>
              <a:t>‹#›</a:t>
            </a:fld>
            <a:endParaRPr lang="en-US"/>
          </a:p>
        </p:txBody>
      </p:sp>
    </p:spTree>
    <p:extLst>
      <p:ext uri="{BB962C8B-B14F-4D97-AF65-F5344CB8AC3E}">
        <p14:creationId xmlns:p14="http://schemas.microsoft.com/office/powerpoint/2010/main" val="2079304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622A4D-5910-45C0-B1DA-DEE5A01EF777}" type="datetimeFigureOut">
              <a:rPr lang="en-US" smtClean="0"/>
              <a:t>8/4/2015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E824BC-C7A5-4EA7-9D80-50A312EB76E0}" type="slidenum">
              <a:rPr lang="en-US" smtClean="0"/>
              <a:t>‹#›</a:t>
            </a:fld>
            <a:endParaRPr lang="en-US"/>
          </a:p>
        </p:txBody>
      </p:sp>
    </p:spTree>
    <p:extLst>
      <p:ext uri="{BB962C8B-B14F-4D97-AF65-F5344CB8AC3E}">
        <p14:creationId xmlns:p14="http://schemas.microsoft.com/office/powerpoint/2010/main" val="2647602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622A4D-5910-45C0-B1DA-DEE5A01EF777}" type="datetimeFigureOut">
              <a:rPr lang="en-US" smtClean="0"/>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E824BC-C7A5-4EA7-9D80-50A312EB76E0}" type="slidenum">
              <a:rPr lang="en-US" smtClean="0"/>
              <a:t>‹#›</a:t>
            </a:fld>
            <a:endParaRPr lang="en-US"/>
          </a:p>
        </p:txBody>
      </p:sp>
    </p:spTree>
    <p:extLst>
      <p:ext uri="{BB962C8B-B14F-4D97-AF65-F5344CB8AC3E}">
        <p14:creationId xmlns:p14="http://schemas.microsoft.com/office/powerpoint/2010/main" val="1719157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622A4D-5910-45C0-B1DA-DEE5A01EF777}" type="datetimeFigureOut">
              <a:rPr lang="en-US" smtClean="0"/>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E824BC-C7A5-4EA7-9D80-50A312EB76E0}" type="slidenum">
              <a:rPr lang="en-US" smtClean="0"/>
              <a:t>‹#›</a:t>
            </a:fld>
            <a:endParaRPr lang="en-US"/>
          </a:p>
        </p:txBody>
      </p:sp>
    </p:spTree>
    <p:extLst>
      <p:ext uri="{BB962C8B-B14F-4D97-AF65-F5344CB8AC3E}">
        <p14:creationId xmlns:p14="http://schemas.microsoft.com/office/powerpoint/2010/main" val="1452056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622A4D-5910-45C0-B1DA-DEE5A01EF777}" type="datetimeFigureOut">
              <a:rPr lang="en-US" smtClean="0"/>
              <a:t>8/4/2015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E824BC-C7A5-4EA7-9D80-50A312EB76E0}" type="slidenum">
              <a:rPr lang="en-US" smtClean="0"/>
              <a:t>‹#›</a:t>
            </a:fld>
            <a:endParaRPr lang="en-US"/>
          </a:p>
        </p:txBody>
      </p:sp>
    </p:spTree>
    <p:extLst>
      <p:ext uri="{BB962C8B-B14F-4D97-AF65-F5344CB8AC3E}">
        <p14:creationId xmlns:p14="http://schemas.microsoft.com/office/powerpoint/2010/main" val="1611490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622425"/>
          </a:xfrm>
        </p:spPr>
        <p:txBody>
          <a:bodyPr>
            <a:normAutofit fontScale="90000"/>
          </a:bodyPr>
          <a:lstStyle/>
          <a:p>
            <a:r>
              <a:rPr lang="en-US" sz="3100" b="1" dirty="0"/>
              <a:t>ADMINISTRATIVE PROCEDURES IN </a:t>
            </a:r>
            <a:r>
              <a:rPr lang="en-US" sz="3100" b="1" dirty="0" smtClean="0"/>
              <a:t/>
            </a:r>
            <a:br>
              <a:rPr lang="en-US" sz="3100" b="1" dirty="0" smtClean="0"/>
            </a:br>
            <a:r>
              <a:rPr lang="en-US" sz="3100" b="1" dirty="0" smtClean="0"/>
              <a:t>AHMADU </a:t>
            </a:r>
            <a:r>
              <a:rPr lang="en-US" sz="3100" b="1" dirty="0"/>
              <a:t>BELLO UNIVERSITY, ZARIA</a:t>
            </a:r>
            <a:r>
              <a:rPr lang="en-US" dirty="0"/>
              <a:t/>
            </a:r>
            <a:br>
              <a:rPr lang="en-US" dirty="0"/>
            </a:br>
            <a:endParaRPr lang="en-US" dirty="0"/>
          </a:p>
        </p:txBody>
      </p:sp>
      <p:sp>
        <p:nvSpPr>
          <p:cNvPr id="3" name="Subtitle 2"/>
          <p:cNvSpPr>
            <a:spLocks noGrp="1"/>
          </p:cNvSpPr>
          <p:nvPr>
            <p:ph type="subTitle" idx="1"/>
          </p:nvPr>
        </p:nvSpPr>
        <p:spPr>
          <a:xfrm>
            <a:off x="381000" y="1371600"/>
            <a:ext cx="8305800" cy="4953000"/>
          </a:xfrm>
        </p:spPr>
        <p:txBody>
          <a:bodyPr>
            <a:normAutofit/>
          </a:bodyPr>
          <a:lstStyle/>
          <a:p>
            <a:pPr lvl="0"/>
            <a:r>
              <a:rPr lang="en-US" b="1" dirty="0"/>
              <a:t>INTRODUCTION</a:t>
            </a:r>
            <a:endParaRPr lang="en-US" dirty="0"/>
          </a:p>
          <a:p>
            <a:pPr lvl="0" algn="just"/>
            <a:r>
              <a:rPr lang="en-US" sz="2400" dirty="0">
                <a:latin typeface="Arial" pitchFamily="34" charset="0"/>
                <a:cs typeface="Arial" pitchFamily="34" charset="0"/>
              </a:rPr>
              <a:t>What do we understand by Administrative Procedures?</a:t>
            </a:r>
          </a:p>
          <a:p>
            <a:pPr lvl="0" algn="just"/>
            <a:r>
              <a:rPr lang="en-US" sz="2400" dirty="0">
                <a:latin typeface="Arial" pitchFamily="34" charset="0"/>
                <a:cs typeface="Arial" pitchFamily="34" charset="0"/>
              </a:rPr>
              <a:t>They are procedures and instructions designed to facilitate the business of the University and to ensure the smooth implementation of its policies and </a:t>
            </a:r>
            <a:r>
              <a:rPr lang="en-US" sz="2400" dirty="0" err="1">
                <a:latin typeface="Arial" pitchFamily="34" charset="0"/>
                <a:cs typeface="Arial" pitchFamily="34" charset="0"/>
              </a:rPr>
              <a:t>programmes</a:t>
            </a:r>
            <a:r>
              <a:rPr lang="en-US" sz="2400" dirty="0">
                <a:latin typeface="Arial" pitchFamily="34" charset="0"/>
                <a:cs typeface="Arial" pitchFamily="34" charset="0"/>
              </a:rPr>
              <a:t>. They comprised a compendium of written systems, procedures, techniques, rules, regulations and concepts under which the institution operates.  </a:t>
            </a:r>
          </a:p>
          <a:p>
            <a:pPr lvl="0" algn="just"/>
            <a:r>
              <a:rPr lang="en-US" sz="2400" dirty="0">
                <a:latin typeface="Arial" pitchFamily="34" charset="0"/>
                <a:cs typeface="Arial" pitchFamily="34" charset="0"/>
              </a:rPr>
              <a:t>In </a:t>
            </a:r>
            <a:r>
              <a:rPr lang="en-US" sz="2400" dirty="0" err="1">
                <a:latin typeface="Arial" pitchFamily="34" charset="0"/>
                <a:cs typeface="Arial" pitchFamily="34" charset="0"/>
              </a:rPr>
              <a:t>Ahmadu</a:t>
            </a:r>
            <a:r>
              <a:rPr lang="en-US" sz="2400" dirty="0">
                <a:latin typeface="Arial" pitchFamily="34" charset="0"/>
                <a:cs typeface="Arial" pitchFamily="34" charset="0"/>
              </a:rPr>
              <a:t> Bello University, there are procedures for employment/recruitment, termination/exit, discipline, promotion, admission, procurement, redress, minor repairs, etc.</a:t>
            </a:r>
          </a:p>
          <a:p>
            <a:endParaRPr lang="en-US" dirty="0"/>
          </a:p>
        </p:txBody>
      </p:sp>
    </p:spTree>
    <p:extLst>
      <p:ext uri="{BB962C8B-B14F-4D97-AF65-F5344CB8AC3E}">
        <p14:creationId xmlns:p14="http://schemas.microsoft.com/office/powerpoint/2010/main" val="4594238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pPr lvl="0"/>
            <a:r>
              <a:rPr lang="en-US" dirty="0"/>
              <a:t>The </a:t>
            </a:r>
            <a:r>
              <a:rPr lang="en-US" i="1" dirty="0"/>
              <a:t>ex-officio</a:t>
            </a:r>
            <a:r>
              <a:rPr lang="en-US" dirty="0"/>
              <a:t> members consist of:-</a:t>
            </a:r>
          </a:p>
          <a:p>
            <a:pPr lvl="1"/>
            <a:r>
              <a:rPr lang="en-US" dirty="0"/>
              <a:t>(a) the Vice-Chancellor; </a:t>
            </a:r>
          </a:p>
          <a:p>
            <a:pPr lvl="1"/>
            <a:r>
              <a:rPr lang="en-US" dirty="0"/>
              <a:t>(b) the Deputy Vice-Chancellors, and </a:t>
            </a:r>
          </a:p>
          <a:p>
            <a:pPr lvl="1"/>
            <a:r>
              <a:rPr lang="en-US" dirty="0"/>
              <a:t>(c) the Representative of the Federal Ministry of Education.  </a:t>
            </a:r>
          </a:p>
          <a:p>
            <a:r>
              <a:rPr lang="en-US" dirty="0" smtClean="0"/>
              <a:t>They </a:t>
            </a:r>
            <a:r>
              <a:rPr lang="en-US" dirty="0"/>
              <a:t>are all members of the Council by virtue of their offices.  </a:t>
            </a:r>
          </a:p>
          <a:p>
            <a:pPr lvl="0"/>
            <a:r>
              <a:rPr lang="en-US" dirty="0"/>
              <a:t>All other members are non-</a:t>
            </a:r>
            <a:r>
              <a:rPr lang="en-US" i="1" dirty="0"/>
              <a:t>ex-officio </a:t>
            </a:r>
            <a:r>
              <a:rPr lang="en-US" dirty="0"/>
              <a:t>members.</a:t>
            </a:r>
          </a:p>
          <a:p>
            <a:r>
              <a:rPr lang="en-US" dirty="0" smtClean="0"/>
              <a:t>On </a:t>
            </a:r>
            <a:r>
              <a:rPr lang="en-US" dirty="0"/>
              <a:t>the other hand, external members of Council consist of:- </a:t>
            </a:r>
          </a:p>
          <a:p>
            <a:pPr lvl="1"/>
            <a:r>
              <a:rPr lang="en-US" dirty="0"/>
              <a:t>the Pro-Chancellor, </a:t>
            </a:r>
          </a:p>
          <a:p>
            <a:pPr lvl="1"/>
            <a:r>
              <a:rPr lang="en-US" dirty="0"/>
              <a:t>the Representative of the Federal Ministry of Education, and </a:t>
            </a:r>
          </a:p>
          <a:p>
            <a:pPr lvl="1"/>
            <a:r>
              <a:rPr lang="en-US" dirty="0"/>
              <a:t>the four other members representing a variety of interests appointed by the National Council of Ministers.  </a:t>
            </a:r>
          </a:p>
          <a:p>
            <a:r>
              <a:rPr lang="en-US" dirty="0" smtClean="0">
                <a:effectLst/>
              </a:rPr>
              <a:t>All other members of Council, including the Vice-Chancellor and Deputy Vice-Chancellors, are normally referred to as internal members of Council.</a:t>
            </a:r>
          </a:p>
          <a:p>
            <a:r>
              <a:rPr lang="en-US" dirty="0" smtClean="0">
                <a:effectLst/>
              </a:rPr>
              <a:t>Please note that the Registrar is the Secretary to Council while the Bursar and the University Librarian are in attendance at every meeting of Council.</a:t>
            </a:r>
          </a:p>
          <a:p>
            <a:endParaRPr lang="en-US" dirty="0"/>
          </a:p>
        </p:txBody>
      </p:sp>
    </p:spTree>
    <p:extLst>
      <p:ext uri="{BB962C8B-B14F-4D97-AF65-F5344CB8AC3E}">
        <p14:creationId xmlns:p14="http://schemas.microsoft.com/office/powerpoint/2010/main" val="3782595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	Council Committees</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a:t>Committees and Boards of Council include:-</a:t>
            </a:r>
          </a:p>
          <a:p>
            <a:pPr lvl="1"/>
            <a:r>
              <a:rPr lang="en-US" dirty="0"/>
              <a:t>Finance and General Purposes Committee;</a:t>
            </a:r>
          </a:p>
          <a:p>
            <a:pPr lvl="1"/>
            <a:r>
              <a:rPr lang="en-US" dirty="0"/>
              <a:t>Central Appointments and Promotions Committee;</a:t>
            </a:r>
          </a:p>
          <a:p>
            <a:pPr lvl="1"/>
            <a:r>
              <a:rPr lang="en-US" dirty="0"/>
              <a:t>Senior Staff Disciplinary Committee; </a:t>
            </a:r>
          </a:p>
          <a:p>
            <a:pPr lvl="1"/>
            <a:r>
              <a:rPr lang="en-US" dirty="0"/>
              <a:t>ABU Endowment Fund Board of Trustees; and  </a:t>
            </a:r>
          </a:p>
          <a:p>
            <a:pPr lvl="1"/>
            <a:r>
              <a:rPr lang="en-US" dirty="0"/>
              <a:t>Honorary Degrees Committee.</a:t>
            </a:r>
          </a:p>
          <a:p>
            <a:r>
              <a:rPr lang="en-US" dirty="0"/>
              <a:t>Council may also constitute ad hoc Committees as may be necessary from time to time.</a:t>
            </a:r>
          </a:p>
          <a:p>
            <a:endParaRPr lang="en-US" dirty="0"/>
          </a:p>
        </p:txBody>
      </p:sp>
    </p:spTree>
    <p:extLst>
      <p:ext uri="{BB962C8B-B14F-4D97-AF65-F5344CB8AC3E}">
        <p14:creationId xmlns:p14="http://schemas.microsoft.com/office/powerpoint/2010/main" val="3789434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Communication to Council</a:t>
            </a:r>
            <a:endParaRPr lang="en-US" dirty="0"/>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r>
              <a:rPr lang="en-US" dirty="0"/>
              <a:t>Communication to Council is usually through the following channels:-</a:t>
            </a:r>
            <a:endParaRPr lang="en-US" sz="2800" dirty="0"/>
          </a:p>
          <a:p>
            <a:pPr lvl="1"/>
            <a:r>
              <a:rPr lang="en-US" dirty="0" smtClean="0"/>
              <a:t>Vice Chancellor</a:t>
            </a:r>
            <a:endParaRPr lang="en-US" sz="2400" dirty="0"/>
          </a:p>
          <a:p>
            <a:pPr lvl="1"/>
            <a:r>
              <a:rPr lang="en-US" dirty="0" smtClean="0"/>
              <a:t>Vice </a:t>
            </a:r>
            <a:r>
              <a:rPr lang="en-US" dirty="0"/>
              <a:t>Chancellor’s Quarterly Report </a:t>
            </a:r>
            <a:endParaRPr lang="en-US" sz="2400" dirty="0"/>
          </a:p>
          <a:p>
            <a:pPr lvl="1"/>
            <a:r>
              <a:rPr lang="en-US" dirty="0"/>
              <a:t>Finance and General Purpose Committee</a:t>
            </a:r>
            <a:endParaRPr lang="en-US" sz="2400" dirty="0"/>
          </a:p>
          <a:p>
            <a:pPr lvl="1"/>
            <a:r>
              <a:rPr lang="en-US" dirty="0"/>
              <a:t>Financial Report</a:t>
            </a:r>
            <a:endParaRPr lang="en-US" sz="2400" dirty="0"/>
          </a:p>
          <a:p>
            <a:pPr lvl="1"/>
            <a:r>
              <a:rPr lang="en-US" dirty="0"/>
              <a:t>University Budget</a:t>
            </a:r>
            <a:endParaRPr lang="en-US" sz="2400" dirty="0"/>
          </a:p>
          <a:p>
            <a:pPr lvl="1"/>
            <a:r>
              <a:rPr lang="en-US" dirty="0"/>
              <a:t>All administrative and other matters.</a:t>
            </a:r>
            <a:endParaRPr lang="en-US" sz="2400" dirty="0"/>
          </a:p>
          <a:p>
            <a:pPr lvl="1"/>
            <a:r>
              <a:rPr lang="en-US" dirty="0"/>
              <a:t>Appointments and Promotions Committee</a:t>
            </a:r>
            <a:endParaRPr lang="en-US" sz="2400" dirty="0"/>
          </a:p>
          <a:p>
            <a:pPr lvl="1"/>
            <a:r>
              <a:rPr lang="en-US" dirty="0"/>
              <a:t>Senate</a:t>
            </a:r>
            <a:endParaRPr lang="en-US" sz="2400" dirty="0"/>
          </a:p>
          <a:p>
            <a:pPr lvl="1"/>
            <a:r>
              <a:rPr lang="en-US" dirty="0"/>
              <a:t>Congregation</a:t>
            </a:r>
            <a:endParaRPr lang="en-US" sz="2400" dirty="0"/>
          </a:p>
          <a:p>
            <a:pPr lvl="1"/>
            <a:r>
              <a:rPr lang="en-US" dirty="0"/>
              <a:t>Chairman of Council</a:t>
            </a:r>
            <a:endParaRPr lang="en-US" sz="2400" dirty="0"/>
          </a:p>
          <a:p>
            <a:pPr lvl="1"/>
            <a:r>
              <a:rPr lang="en-US" dirty="0"/>
              <a:t>Members of Council and any interested members of the public</a:t>
            </a:r>
            <a:endParaRPr lang="en-US" sz="2400" dirty="0"/>
          </a:p>
          <a:p>
            <a:pPr lvl="1"/>
            <a:r>
              <a:rPr lang="en-US" dirty="0"/>
              <a:t>Registrar and Secretary to Council</a:t>
            </a:r>
            <a:endParaRPr lang="en-US" sz="2400" dirty="0"/>
          </a:p>
          <a:p>
            <a:pPr lvl="1"/>
            <a:r>
              <a:rPr lang="en-US" dirty="0"/>
              <a:t>Aggrieved members of staff (by way of appeal)</a:t>
            </a:r>
            <a:endParaRPr lang="en-US" sz="2400" dirty="0"/>
          </a:p>
          <a:p>
            <a:endParaRPr lang="en-US" dirty="0"/>
          </a:p>
        </p:txBody>
      </p:sp>
    </p:spTree>
    <p:extLst>
      <p:ext uri="{BB962C8B-B14F-4D97-AF65-F5344CB8AC3E}">
        <p14:creationId xmlns:p14="http://schemas.microsoft.com/office/powerpoint/2010/main" val="3521609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a:t>THE UNIVERSITY SENATE</a:t>
            </a:r>
            <a:endParaRPr lang="en-US" dirty="0"/>
          </a:p>
        </p:txBody>
      </p:sp>
      <p:sp>
        <p:nvSpPr>
          <p:cNvPr id="3" name="Content Placeholder 2"/>
          <p:cNvSpPr>
            <a:spLocks noGrp="1"/>
          </p:cNvSpPr>
          <p:nvPr>
            <p:ph idx="1"/>
          </p:nvPr>
        </p:nvSpPr>
        <p:spPr>
          <a:xfrm>
            <a:off x="457200" y="1143000"/>
            <a:ext cx="8229600" cy="5334000"/>
          </a:xfrm>
        </p:spPr>
        <p:txBody>
          <a:bodyPr>
            <a:normAutofit fontScale="55000" lnSpcReduction="20000"/>
          </a:bodyPr>
          <a:lstStyle/>
          <a:p>
            <a:r>
              <a:rPr lang="en-US" sz="3400" dirty="0"/>
              <a:t>The University Senate plays a crucial role in the university.  </a:t>
            </a:r>
          </a:p>
          <a:p>
            <a:r>
              <a:rPr lang="en-US" sz="3400" dirty="0" smtClean="0"/>
              <a:t>It </a:t>
            </a:r>
            <a:r>
              <a:rPr lang="en-US" sz="3400" dirty="0"/>
              <a:t>is responsible for all academic affairs of the University which include:-</a:t>
            </a:r>
          </a:p>
          <a:p>
            <a:pPr marL="0" indent="0">
              <a:buNone/>
            </a:pPr>
            <a:r>
              <a:rPr lang="en-US" sz="3400" dirty="0" smtClean="0"/>
              <a:t>      (</a:t>
            </a:r>
            <a:r>
              <a:rPr lang="en-US" sz="3400" dirty="0"/>
              <a:t>a)	establishment, organization and control of faculties and other 	</a:t>
            </a:r>
            <a:r>
              <a:rPr lang="en-US" sz="3400" dirty="0" smtClean="0"/>
              <a:t>departments </a:t>
            </a:r>
            <a:r>
              <a:rPr lang="en-US" sz="3400" dirty="0"/>
              <a:t>of the University, and the allocation to different </a:t>
            </a:r>
            <a:r>
              <a:rPr lang="en-US" sz="3400" dirty="0" smtClean="0"/>
              <a:t>	departments </a:t>
            </a:r>
            <a:r>
              <a:rPr lang="en-US" sz="3400" dirty="0"/>
              <a:t>of responsibility for different branches of learning;</a:t>
            </a:r>
          </a:p>
          <a:p>
            <a:pPr marL="0" indent="0">
              <a:buNone/>
            </a:pPr>
            <a:r>
              <a:rPr lang="en-US" sz="3400" dirty="0"/>
              <a:t> </a:t>
            </a:r>
            <a:r>
              <a:rPr lang="en-US" sz="3400" dirty="0" smtClean="0"/>
              <a:t>     (</a:t>
            </a:r>
            <a:r>
              <a:rPr lang="en-US" sz="3400" dirty="0"/>
              <a:t>b)	organization and control of courses of study in the University and of the </a:t>
            </a:r>
            <a:r>
              <a:rPr lang="en-US" sz="3400" dirty="0" smtClean="0"/>
              <a:t>	examinations </a:t>
            </a:r>
            <a:r>
              <a:rPr lang="en-US" sz="3400" dirty="0"/>
              <a:t>held in conjunction with those courses;</a:t>
            </a:r>
          </a:p>
          <a:p>
            <a:pPr marL="0" indent="0">
              <a:buNone/>
            </a:pPr>
            <a:r>
              <a:rPr lang="en-US" sz="3400" dirty="0" smtClean="0"/>
              <a:t>      (</a:t>
            </a:r>
            <a:r>
              <a:rPr lang="en-US" sz="3400" dirty="0"/>
              <a:t>c)	award of degrees, and such other qualifications as may be prescribed in </a:t>
            </a:r>
            <a:r>
              <a:rPr lang="en-US" sz="3400" dirty="0" smtClean="0"/>
              <a:t>	connection </a:t>
            </a:r>
            <a:r>
              <a:rPr lang="en-US" sz="3400" dirty="0"/>
              <a:t>with examinations held as aforesaid;</a:t>
            </a:r>
          </a:p>
          <a:p>
            <a:pPr marL="0" indent="0">
              <a:buNone/>
            </a:pPr>
            <a:r>
              <a:rPr lang="en-US" sz="3400" dirty="0" smtClean="0"/>
              <a:t>      (</a:t>
            </a:r>
            <a:r>
              <a:rPr lang="en-US" sz="3400" dirty="0"/>
              <a:t>d)	selection of persons for admission as students at the University;</a:t>
            </a:r>
          </a:p>
          <a:p>
            <a:pPr marL="0" indent="0">
              <a:buNone/>
            </a:pPr>
            <a:r>
              <a:rPr lang="en-US" sz="3400" dirty="0" smtClean="0"/>
              <a:t>      (</a:t>
            </a:r>
            <a:r>
              <a:rPr lang="en-US" sz="3400" dirty="0"/>
              <a:t>e</a:t>
            </a:r>
            <a:r>
              <a:rPr lang="en-US" sz="3400" dirty="0" smtClean="0"/>
              <a:t>) </a:t>
            </a:r>
            <a:r>
              <a:rPr lang="en-US" sz="3400" dirty="0"/>
              <a:t>	establishment, organization and control of halls of residence and similar </a:t>
            </a:r>
            <a:r>
              <a:rPr lang="en-US" sz="3400" dirty="0" smtClean="0"/>
              <a:t>	institutions </a:t>
            </a:r>
            <a:r>
              <a:rPr lang="en-US" sz="3400" dirty="0"/>
              <a:t>in the University;</a:t>
            </a:r>
          </a:p>
          <a:p>
            <a:pPr marL="0" indent="0">
              <a:buNone/>
            </a:pPr>
            <a:r>
              <a:rPr lang="en-US" sz="3400" dirty="0" smtClean="0"/>
              <a:t>       (</a:t>
            </a:r>
            <a:r>
              <a:rPr lang="en-US" sz="3400" dirty="0"/>
              <a:t>f)	supervision of the welfare of students in the University and the </a:t>
            </a:r>
            <a:r>
              <a:rPr lang="en-US" sz="3400" dirty="0" smtClean="0"/>
              <a:t>	regulation </a:t>
            </a:r>
            <a:r>
              <a:rPr lang="en-US" sz="3400" dirty="0"/>
              <a:t>of their conducts;</a:t>
            </a:r>
          </a:p>
          <a:p>
            <a:pPr marL="0" indent="0">
              <a:buNone/>
            </a:pPr>
            <a:r>
              <a:rPr lang="en-US" sz="3400" dirty="0" smtClean="0"/>
              <a:t>       (</a:t>
            </a:r>
            <a:r>
              <a:rPr lang="en-US" sz="3400" dirty="0"/>
              <a:t>g)	granting of fellowship, scholarships, prizes and similar awards, in so far </a:t>
            </a:r>
            <a:r>
              <a:rPr lang="en-US" sz="3400" dirty="0" smtClean="0"/>
              <a:t>	as </a:t>
            </a:r>
            <a:r>
              <a:rPr lang="en-US" sz="3400" dirty="0"/>
              <a:t>the awards are within the control of the University; and</a:t>
            </a:r>
          </a:p>
          <a:p>
            <a:pPr marL="0" indent="0">
              <a:buNone/>
            </a:pPr>
            <a:r>
              <a:rPr lang="en-US" sz="3400" dirty="0" smtClean="0"/>
              <a:t>       (</a:t>
            </a:r>
            <a:r>
              <a:rPr lang="en-US" sz="3400" dirty="0"/>
              <a:t>h)	determining what description of dress shall be academic dress for the </a:t>
            </a:r>
            <a:r>
              <a:rPr lang="en-US" sz="3400" dirty="0" smtClean="0"/>
              <a:t>	purpose </a:t>
            </a:r>
            <a:r>
              <a:rPr lang="en-US" sz="3400" dirty="0"/>
              <a:t>of the University, and regulating the use of academic dress. </a:t>
            </a:r>
          </a:p>
          <a:p>
            <a:endParaRPr lang="en-US" dirty="0"/>
          </a:p>
        </p:txBody>
      </p:sp>
    </p:spTree>
    <p:extLst>
      <p:ext uri="{BB962C8B-B14F-4D97-AF65-F5344CB8AC3E}">
        <p14:creationId xmlns:p14="http://schemas.microsoft.com/office/powerpoint/2010/main" val="994109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6038"/>
            <a:ext cx="8229600" cy="868362"/>
          </a:xfrm>
        </p:spPr>
        <p:txBody>
          <a:bodyPr/>
          <a:lstStyle/>
          <a:p>
            <a:r>
              <a:rPr lang="en-US" b="1" i="1" dirty="0"/>
              <a:t>Composition of Senate</a:t>
            </a:r>
            <a:endParaRPr lang="en-US" dirty="0"/>
          </a:p>
        </p:txBody>
      </p:sp>
      <p:sp>
        <p:nvSpPr>
          <p:cNvPr id="3" name="Content Placeholder 2"/>
          <p:cNvSpPr>
            <a:spLocks noGrp="1"/>
          </p:cNvSpPr>
          <p:nvPr>
            <p:ph idx="1"/>
          </p:nvPr>
        </p:nvSpPr>
        <p:spPr>
          <a:xfrm>
            <a:off x="457200" y="762000"/>
            <a:ext cx="8229600" cy="5943600"/>
          </a:xfrm>
        </p:spPr>
        <p:txBody>
          <a:bodyPr>
            <a:noAutofit/>
          </a:bodyPr>
          <a:lstStyle/>
          <a:p>
            <a:r>
              <a:rPr lang="en-US" sz="2300" dirty="0"/>
              <a:t>The composition of the University Senate has been enhanced by the provisions of the Universities (Miscellaneous Provisions) (Amendment) Act</a:t>
            </a:r>
            <a:r>
              <a:rPr lang="en-US" sz="2300" baseline="30000" dirty="0"/>
              <a:t> </a:t>
            </a:r>
            <a:r>
              <a:rPr lang="en-US" sz="2300" dirty="0"/>
              <a:t>which provides that there shall be a Senate for each of the Universities consisting of:-</a:t>
            </a:r>
          </a:p>
          <a:p>
            <a:pPr lvl="1"/>
            <a:r>
              <a:rPr lang="en-US" sz="1900" dirty="0"/>
              <a:t>the Vice-Chancellor;</a:t>
            </a:r>
          </a:p>
          <a:p>
            <a:pPr lvl="1"/>
            <a:r>
              <a:rPr lang="en-US" sz="1900" dirty="0"/>
              <a:t>the Deputy Vice-Chancellor;</a:t>
            </a:r>
          </a:p>
          <a:p>
            <a:pPr lvl="1"/>
            <a:r>
              <a:rPr lang="en-US" sz="1900" dirty="0"/>
              <a:t>all Professors of the University;</a:t>
            </a:r>
          </a:p>
          <a:p>
            <a:pPr lvl="1"/>
            <a:r>
              <a:rPr lang="en-US" sz="1900" dirty="0"/>
              <a:t>all Deans, Provosts and Directors of academic units of the University;</a:t>
            </a:r>
          </a:p>
          <a:p>
            <a:pPr lvl="1"/>
            <a:r>
              <a:rPr lang="en-US" sz="1900" dirty="0"/>
              <a:t>all Heads of Academic Departments/units and research institutes of the University;</a:t>
            </a:r>
          </a:p>
          <a:p>
            <a:pPr lvl="1"/>
            <a:r>
              <a:rPr lang="en-US" sz="1900" dirty="0"/>
              <a:t>the University Librarian; and</a:t>
            </a:r>
          </a:p>
          <a:p>
            <a:pPr lvl="1"/>
            <a:r>
              <a:rPr lang="en-US" sz="1900" dirty="0"/>
              <a:t>academic members of the Congregation who are not professors as specified in the Laws of each University.</a:t>
            </a:r>
          </a:p>
          <a:p>
            <a:pPr lvl="1"/>
            <a:r>
              <a:rPr lang="en-US" sz="1900" dirty="0"/>
              <a:t>The Registrar serves as Secretary.</a:t>
            </a:r>
          </a:p>
        </p:txBody>
      </p:sp>
    </p:spTree>
    <p:extLst>
      <p:ext uri="{BB962C8B-B14F-4D97-AF65-F5344CB8AC3E}">
        <p14:creationId xmlns:p14="http://schemas.microsoft.com/office/powerpoint/2010/main" val="1275959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3200" b="1" i="1" dirty="0"/>
              <a:t>Senate Committees</a:t>
            </a:r>
            <a:endParaRPr lang="en-US" sz="3200" dirty="0"/>
          </a:p>
        </p:txBody>
      </p:sp>
      <p:sp>
        <p:nvSpPr>
          <p:cNvPr id="3" name="Content Placeholder 2"/>
          <p:cNvSpPr>
            <a:spLocks noGrp="1"/>
          </p:cNvSpPr>
          <p:nvPr>
            <p:ph idx="1"/>
          </p:nvPr>
        </p:nvSpPr>
        <p:spPr>
          <a:xfrm>
            <a:off x="457200" y="762000"/>
            <a:ext cx="8229600" cy="5638800"/>
          </a:xfrm>
        </p:spPr>
        <p:txBody>
          <a:bodyPr>
            <a:normAutofit/>
          </a:bodyPr>
          <a:lstStyle/>
          <a:p>
            <a:r>
              <a:rPr lang="en-US" dirty="0"/>
              <a:t>The Committees of the Senate include:-</a:t>
            </a:r>
          </a:p>
          <a:p>
            <a:pPr lvl="1"/>
            <a:r>
              <a:rPr lang="en-US" dirty="0"/>
              <a:t>Senate Standing Committee;</a:t>
            </a:r>
          </a:p>
          <a:p>
            <a:pPr lvl="1"/>
            <a:r>
              <a:rPr lang="en-US" dirty="0"/>
              <a:t>Admissions Committee;</a:t>
            </a:r>
          </a:p>
          <a:p>
            <a:pPr lvl="1"/>
            <a:r>
              <a:rPr lang="en-US" dirty="0"/>
              <a:t>University Board of Research;</a:t>
            </a:r>
          </a:p>
          <a:p>
            <a:pPr lvl="1"/>
            <a:r>
              <a:rPr lang="en-US" dirty="0"/>
              <a:t>Senate Estimates Committee;</a:t>
            </a:r>
          </a:p>
          <a:p>
            <a:pPr lvl="1"/>
            <a:r>
              <a:rPr lang="en-US" dirty="0"/>
              <a:t>Academic Planning Committee; and</a:t>
            </a:r>
          </a:p>
          <a:p>
            <a:pPr lvl="1"/>
            <a:r>
              <a:rPr lang="en-US" dirty="0"/>
              <a:t>Advisory Committee on Students Discipline.</a:t>
            </a:r>
          </a:p>
          <a:p>
            <a:r>
              <a:rPr lang="en-US" dirty="0"/>
              <a:t>Apart from the above committees, Senate may constitute </a:t>
            </a:r>
            <a:r>
              <a:rPr lang="en-US" i="1" dirty="0"/>
              <a:t>ad hoc</a:t>
            </a:r>
            <a:r>
              <a:rPr lang="en-US" dirty="0"/>
              <a:t> committees from time to time as the need arises.</a:t>
            </a:r>
          </a:p>
          <a:p>
            <a:pPr marL="0" indent="0">
              <a:buNone/>
            </a:pPr>
            <a:endParaRPr lang="en-US" dirty="0"/>
          </a:p>
        </p:txBody>
      </p:sp>
    </p:spTree>
    <p:extLst>
      <p:ext uri="{BB962C8B-B14F-4D97-AF65-F5344CB8AC3E}">
        <p14:creationId xmlns:p14="http://schemas.microsoft.com/office/powerpoint/2010/main" val="7376320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lang="en-US" b="1" i="1" dirty="0"/>
              <a:t>Communication to the Senate</a:t>
            </a:r>
            <a:endParaRPr lang="en-US" dirty="0"/>
          </a:p>
        </p:txBody>
      </p:sp>
      <p:sp>
        <p:nvSpPr>
          <p:cNvPr id="3" name="Content Placeholder 2"/>
          <p:cNvSpPr>
            <a:spLocks noGrp="1"/>
          </p:cNvSpPr>
          <p:nvPr>
            <p:ph idx="1"/>
          </p:nvPr>
        </p:nvSpPr>
        <p:spPr>
          <a:xfrm>
            <a:off x="457200" y="1066800"/>
            <a:ext cx="8229600" cy="5410200"/>
          </a:xfrm>
        </p:spPr>
        <p:txBody>
          <a:bodyPr>
            <a:normAutofit/>
          </a:bodyPr>
          <a:lstStyle/>
          <a:p>
            <a:r>
              <a:rPr lang="en-US" dirty="0"/>
              <a:t>Communication to the Senate is usually through the following:-</a:t>
            </a:r>
          </a:p>
          <a:p>
            <a:pPr lvl="1"/>
            <a:r>
              <a:rPr lang="en-US" dirty="0" smtClean="0"/>
              <a:t>Faculty </a:t>
            </a:r>
            <a:r>
              <a:rPr lang="en-US" dirty="0"/>
              <a:t>Board</a:t>
            </a:r>
          </a:p>
          <a:p>
            <a:pPr lvl="1"/>
            <a:r>
              <a:rPr lang="en-US" dirty="0"/>
              <a:t>School of Postgraduate Studies</a:t>
            </a:r>
          </a:p>
          <a:p>
            <a:pPr lvl="1"/>
            <a:r>
              <a:rPr lang="en-US" dirty="0"/>
              <a:t>Senate Committees</a:t>
            </a:r>
          </a:p>
          <a:p>
            <a:pPr lvl="1"/>
            <a:r>
              <a:rPr lang="en-US" dirty="0"/>
              <a:t>Joint Senate/Council Committee</a:t>
            </a:r>
          </a:p>
          <a:p>
            <a:pPr lvl="1"/>
            <a:r>
              <a:rPr lang="en-US" dirty="0"/>
              <a:t>Vice Chancellor’s Report</a:t>
            </a:r>
          </a:p>
          <a:p>
            <a:pPr lvl="1"/>
            <a:r>
              <a:rPr lang="en-US" dirty="0"/>
              <a:t>Registrar (Secretary to Senate)</a:t>
            </a:r>
          </a:p>
          <a:p>
            <a:pPr lvl="1"/>
            <a:r>
              <a:rPr lang="en-US" dirty="0"/>
              <a:t>Members of Senate</a:t>
            </a:r>
          </a:p>
          <a:p>
            <a:pPr lvl="1"/>
            <a:r>
              <a:rPr lang="en-US" dirty="0"/>
              <a:t>Congregation</a:t>
            </a:r>
          </a:p>
          <a:p>
            <a:endParaRPr lang="en-US" dirty="0"/>
          </a:p>
        </p:txBody>
      </p:sp>
    </p:spTree>
    <p:extLst>
      <p:ext uri="{BB962C8B-B14F-4D97-AF65-F5344CB8AC3E}">
        <p14:creationId xmlns:p14="http://schemas.microsoft.com/office/powerpoint/2010/main" val="3011180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b="1" dirty="0"/>
              <a:t>THE VICE CHANCELLOR</a:t>
            </a:r>
            <a:endParaRPr lang="en-US" sz="3200" dirty="0"/>
          </a:p>
        </p:txBody>
      </p:sp>
      <p:sp>
        <p:nvSpPr>
          <p:cNvPr id="3" name="Content Placeholder 2"/>
          <p:cNvSpPr>
            <a:spLocks noGrp="1"/>
          </p:cNvSpPr>
          <p:nvPr>
            <p:ph idx="1"/>
          </p:nvPr>
        </p:nvSpPr>
        <p:spPr>
          <a:xfrm>
            <a:off x="457200" y="1066800"/>
            <a:ext cx="8229600" cy="5562600"/>
          </a:xfrm>
        </p:spPr>
        <p:txBody>
          <a:bodyPr/>
          <a:lstStyle/>
          <a:p>
            <a:r>
              <a:rPr lang="en-US" dirty="0" smtClean="0"/>
              <a:t>The Vice Chancellor </a:t>
            </a:r>
            <a:r>
              <a:rPr lang="en-US" dirty="0"/>
              <a:t>is the academic and the administrative head of the University and responsible for all aspects of the University Administration.</a:t>
            </a:r>
          </a:p>
          <a:p>
            <a:r>
              <a:rPr lang="en-US" dirty="0" smtClean="0"/>
              <a:t>He </a:t>
            </a:r>
            <a:r>
              <a:rPr lang="en-US" dirty="0"/>
              <a:t>is vested by law with the general function of directing the activities of the University.  </a:t>
            </a:r>
          </a:p>
          <a:p>
            <a:r>
              <a:rPr lang="en-US" dirty="0" smtClean="0"/>
              <a:t>He </a:t>
            </a:r>
            <a:r>
              <a:rPr lang="en-US" dirty="0"/>
              <a:t>is advised and assisted by the Deputy Vice Chancellors, Registrar, Bursar, University Librarian, Deans, Directors of Institutes, and Heads of Departments.  </a:t>
            </a:r>
          </a:p>
          <a:p>
            <a:pPr marL="0" indent="0">
              <a:buNone/>
            </a:pPr>
            <a:endParaRPr lang="en-US" dirty="0"/>
          </a:p>
        </p:txBody>
      </p:sp>
    </p:spTree>
    <p:extLst>
      <p:ext uri="{BB962C8B-B14F-4D97-AF65-F5344CB8AC3E}">
        <p14:creationId xmlns:p14="http://schemas.microsoft.com/office/powerpoint/2010/main" val="31827639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b="1" i="1" dirty="0"/>
              <a:t>	</a:t>
            </a:r>
            <a:r>
              <a:rPr lang="en-US" sz="3600" b="1" i="1" dirty="0"/>
              <a:t>Appointment and Removal of Vice Chancellor</a:t>
            </a:r>
            <a:endParaRPr lang="en-US" sz="3600" dirty="0"/>
          </a:p>
        </p:txBody>
      </p:sp>
      <p:sp>
        <p:nvSpPr>
          <p:cNvPr id="3" name="Content Placeholder 2"/>
          <p:cNvSpPr>
            <a:spLocks noGrp="1"/>
          </p:cNvSpPr>
          <p:nvPr>
            <p:ph idx="1"/>
          </p:nvPr>
        </p:nvSpPr>
        <p:spPr>
          <a:xfrm>
            <a:off x="457200" y="1295400"/>
            <a:ext cx="8229600" cy="5257800"/>
          </a:xfrm>
        </p:spPr>
        <p:txBody>
          <a:bodyPr>
            <a:normAutofit fontScale="70000" lnSpcReduction="20000"/>
          </a:bodyPr>
          <a:lstStyle/>
          <a:p>
            <a:pPr lvl="0" algn="just"/>
            <a:r>
              <a:rPr lang="en-US" sz="3400" dirty="0"/>
              <a:t>The Vice Chancellor is appointed by the Governing Council on the recommendation of the Joint Council and Senate Selection Board. </a:t>
            </a:r>
          </a:p>
          <a:p>
            <a:pPr lvl="0" algn="just"/>
            <a:r>
              <a:rPr lang="en-US" sz="3400" dirty="0"/>
              <a:t>The Council must, however, inform the Visitor about the appointment. </a:t>
            </a:r>
          </a:p>
          <a:p>
            <a:pPr lvl="0" algn="just"/>
            <a:r>
              <a:rPr lang="en-US" sz="3400" dirty="0"/>
              <a:t>Before the present amendment, the Vice Chancellor was appointed by the Visitor (President) from among the three candidates recommended to him by the University Council. </a:t>
            </a:r>
          </a:p>
          <a:p>
            <a:pPr lvl="0" algn="just"/>
            <a:r>
              <a:rPr lang="en-US" sz="3400" dirty="0"/>
              <a:t>Section 3 of the </a:t>
            </a:r>
            <a:r>
              <a:rPr lang="en-US" sz="3400" b="1" dirty="0"/>
              <a:t>Universities (Miscellaneous Provisions) (Amendment) Act No.25 of 1996</a:t>
            </a:r>
            <a:r>
              <a:rPr lang="en-US" sz="3400" dirty="0"/>
              <a:t> provides for a single term of five years for the Vice Chancellor.  </a:t>
            </a:r>
          </a:p>
          <a:p>
            <a:pPr lvl="0" algn="just"/>
            <a:r>
              <a:rPr lang="en-US" sz="3400" dirty="0"/>
              <a:t>Similarly, the section vests in the Governing Council the power to remove the Vice Chancellor from office after complying with due process, on grounds of gross misconduct or inability to discharge the functions of his office as a result of infirmity of body or mind</a:t>
            </a:r>
            <a:r>
              <a:rPr lang="en-US" dirty="0"/>
              <a:t>.  </a:t>
            </a:r>
          </a:p>
          <a:p>
            <a:endParaRPr lang="en-US" dirty="0"/>
          </a:p>
        </p:txBody>
      </p:sp>
    </p:spTree>
    <p:extLst>
      <p:ext uri="{BB962C8B-B14F-4D97-AF65-F5344CB8AC3E}">
        <p14:creationId xmlns:p14="http://schemas.microsoft.com/office/powerpoint/2010/main" val="1482678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rmAutofit/>
          </a:bodyPr>
          <a:lstStyle/>
          <a:p>
            <a:r>
              <a:rPr lang="en-US" sz="3000" b="1" i="1" dirty="0"/>
              <a:t>Functions of the Vice Chancellor</a:t>
            </a:r>
            <a:endParaRPr lang="en-US" sz="3000" dirty="0"/>
          </a:p>
        </p:txBody>
      </p:sp>
      <p:sp>
        <p:nvSpPr>
          <p:cNvPr id="3" name="Content Placeholder 2"/>
          <p:cNvSpPr>
            <a:spLocks noGrp="1"/>
          </p:cNvSpPr>
          <p:nvPr>
            <p:ph idx="1"/>
          </p:nvPr>
        </p:nvSpPr>
        <p:spPr>
          <a:xfrm>
            <a:off x="457200" y="914400"/>
            <a:ext cx="8229600" cy="5486400"/>
          </a:xfrm>
        </p:spPr>
        <p:txBody>
          <a:bodyPr>
            <a:normAutofit fontScale="92500" lnSpcReduction="10000"/>
          </a:bodyPr>
          <a:lstStyle/>
          <a:p>
            <a:r>
              <a:rPr lang="en-US" dirty="0"/>
              <a:t>Article 3(2) of Statute 3 provides that the Vice Chancellor shall:-</a:t>
            </a:r>
          </a:p>
          <a:p>
            <a:pPr lvl="1"/>
            <a:r>
              <a:rPr lang="en-US" dirty="0"/>
              <a:t>be competent at all times to advise the Council on any matter affecting the policy, finance and administration of the University;</a:t>
            </a:r>
          </a:p>
          <a:p>
            <a:pPr lvl="1"/>
            <a:r>
              <a:rPr lang="en-US" dirty="0"/>
              <a:t>be generally responsible to the Council for maintaining the efficiency and good order of the University and for ensuring the proper enforcement of the Statutes, Acts and Regulations;</a:t>
            </a:r>
          </a:p>
          <a:p>
            <a:pPr lvl="1"/>
            <a:r>
              <a:rPr lang="en-US" dirty="0"/>
              <a:t>be responsible for discipline in the University and in this behalf may make rules which, on their making, shall come into force, but shall be submitted by him to the Council at its next meeting and shall thereupon be deemed to be ratified unless the contrary is shown;</a:t>
            </a:r>
          </a:p>
          <a:p>
            <a:endParaRPr lang="en-US" dirty="0"/>
          </a:p>
        </p:txBody>
      </p:sp>
    </p:spTree>
    <p:extLst>
      <p:ext uri="{BB962C8B-B14F-4D97-AF65-F5344CB8AC3E}">
        <p14:creationId xmlns:p14="http://schemas.microsoft.com/office/powerpoint/2010/main" val="1546613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SOURCES OF ADMINISTRATIVE PROCEDURES IN A.B.U.</a:t>
            </a:r>
            <a:endParaRPr lang="en-US" sz="2800" dirty="0"/>
          </a:p>
        </p:txBody>
      </p:sp>
      <p:sp>
        <p:nvSpPr>
          <p:cNvPr id="3" name="Content Placeholder 2"/>
          <p:cNvSpPr>
            <a:spLocks noGrp="1"/>
          </p:cNvSpPr>
          <p:nvPr>
            <p:ph idx="1"/>
          </p:nvPr>
        </p:nvSpPr>
        <p:spPr>
          <a:xfrm>
            <a:off x="457200" y="1295400"/>
            <a:ext cx="8229600" cy="4830763"/>
          </a:xfrm>
        </p:spPr>
        <p:txBody>
          <a:bodyPr>
            <a:normAutofit fontScale="62500" lnSpcReduction="20000"/>
          </a:bodyPr>
          <a:lstStyle/>
          <a:p>
            <a:pPr lvl="0"/>
            <a:r>
              <a:rPr lang="en-US" dirty="0"/>
              <a:t>The University Law – Cap A14, Laws of the Federation of Nigeria 2004</a:t>
            </a:r>
          </a:p>
          <a:p>
            <a:pPr lvl="0"/>
            <a:r>
              <a:rPr lang="en-US" dirty="0"/>
              <a:t>Handbook of Administrative Procedures (1976) – 2</a:t>
            </a:r>
            <a:r>
              <a:rPr lang="en-US" baseline="30000" dirty="0"/>
              <a:t>nd</a:t>
            </a:r>
            <a:r>
              <a:rPr lang="en-US" dirty="0"/>
              <a:t> Edition</a:t>
            </a:r>
          </a:p>
          <a:p>
            <a:pPr lvl="0"/>
            <a:r>
              <a:rPr lang="en-US" dirty="0"/>
              <a:t>Regulations Governing the Conditions of Appointments of Senior Staff</a:t>
            </a:r>
          </a:p>
          <a:p>
            <a:pPr lvl="0"/>
            <a:r>
              <a:rPr lang="en-US" dirty="0"/>
              <a:t>Regulations Governing the Conditions of Appointments of Junior Staff</a:t>
            </a:r>
          </a:p>
          <a:p>
            <a:pPr lvl="0"/>
            <a:r>
              <a:rPr lang="en-US" dirty="0"/>
              <a:t>Guidelines for Appointments and Promotions of Senior Staff</a:t>
            </a:r>
          </a:p>
          <a:p>
            <a:pPr lvl="0"/>
            <a:r>
              <a:rPr lang="en-US" dirty="0"/>
              <a:t>Guidelines for Appointments and Promotions of Junior Staff</a:t>
            </a:r>
          </a:p>
          <a:p>
            <a:pPr lvl="0"/>
            <a:r>
              <a:rPr lang="en-US" dirty="0"/>
              <a:t>Decisions of Council and Senate issued from time to time</a:t>
            </a:r>
          </a:p>
          <a:p>
            <a:pPr lvl="0"/>
            <a:r>
              <a:rPr lang="en-US" dirty="0"/>
              <a:t>Nigerian </a:t>
            </a:r>
            <a:r>
              <a:rPr lang="en-US" dirty="0" err="1"/>
              <a:t>Labour</a:t>
            </a:r>
            <a:r>
              <a:rPr lang="en-US" dirty="0"/>
              <a:t> Laws</a:t>
            </a:r>
          </a:p>
          <a:p>
            <a:pPr lvl="0"/>
            <a:r>
              <a:rPr lang="en-US" dirty="0"/>
              <a:t>Federal Government’s/Establishment Circulars issued from time to time</a:t>
            </a:r>
          </a:p>
          <a:p>
            <a:pPr lvl="0"/>
            <a:r>
              <a:rPr lang="en-US" dirty="0"/>
              <a:t>University Calendar</a:t>
            </a:r>
          </a:p>
          <a:p>
            <a:pPr lvl="0"/>
            <a:r>
              <a:rPr lang="en-US" dirty="0"/>
              <a:t>University Prospectus (both undergraduate and postgraduate) – set out admission requirements and syllabus</a:t>
            </a:r>
          </a:p>
          <a:p>
            <a:pPr lvl="0"/>
            <a:r>
              <a:rPr lang="en-US" dirty="0"/>
              <a:t>Student Handbook</a:t>
            </a:r>
          </a:p>
          <a:p>
            <a:pPr lvl="0"/>
            <a:r>
              <a:rPr lang="en-US" dirty="0"/>
              <a:t>University Bulletin</a:t>
            </a:r>
          </a:p>
          <a:p>
            <a:pPr lvl="0"/>
            <a:r>
              <a:rPr lang="en-US" dirty="0"/>
              <a:t>Accounting Manuals</a:t>
            </a:r>
          </a:p>
          <a:p>
            <a:endParaRPr lang="en-US" dirty="0"/>
          </a:p>
        </p:txBody>
      </p:sp>
    </p:spTree>
    <p:extLst>
      <p:ext uri="{BB962C8B-B14F-4D97-AF65-F5344CB8AC3E}">
        <p14:creationId xmlns:p14="http://schemas.microsoft.com/office/powerpoint/2010/main" val="15784671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rmAutofit fontScale="70000" lnSpcReduction="20000"/>
          </a:bodyPr>
          <a:lstStyle/>
          <a:p>
            <a:pPr lvl="1"/>
            <a:r>
              <a:rPr lang="en-US" dirty="0"/>
              <a:t>have power to refuse to admit any person as a student without giving any reason; and</a:t>
            </a:r>
          </a:p>
          <a:p>
            <a:pPr lvl="1"/>
            <a:r>
              <a:rPr lang="en-US" dirty="0"/>
              <a:t>have power to act for and on behalf of the Chancellor at any function at which degrees of the University are conferred.</a:t>
            </a:r>
          </a:p>
          <a:p>
            <a:pPr lvl="1"/>
            <a:r>
              <a:rPr lang="en-US" dirty="0"/>
              <a:t>Since the Pro-Chancellor as Head of the University, is on a part-time basis, most of the policies of Council are normally implemented by the Vice Chancellor and his staff.  Moreover, in all his dealings with outside bodies, organizations and individuals, the Vice Chancellor is the accredited representative of the University.  </a:t>
            </a:r>
          </a:p>
          <a:p>
            <a:pPr lvl="1"/>
            <a:r>
              <a:rPr lang="en-US" dirty="0"/>
              <a:t>The Vice Chancellor is the Chairman of the Senate and all its statutory committees.  However, because of his involvement in numerous committees, he is usually represented in some of these committees by his deputies. </a:t>
            </a:r>
          </a:p>
          <a:p>
            <a:pPr lvl="1"/>
            <a:r>
              <a:rPr lang="en-US" dirty="0"/>
              <a:t>The Vice-Chancellor can take certain decisions on behalf of the Senate and later seek its ratification on that decision. </a:t>
            </a:r>
          </a:p>
          <a:p>
            <a:pPr lvl="1"/>
            <a:r>
              <a:rPr lang="en-US" dirty="0"/>
              <a:t>Similarly, where it appears to the Vice Chancellor that any student has been guilty of misconduct, the Vice Chancellor may, without prejudice to any other disciplinary powers conferred on him by the regulations, direct that the student shall not participate in the activities of the University; make use of the University facilities; be rusticated; or be expelled from the University as the case may be.</a:t>
            </a:r>
          </a:p>
          <a:p>
            <a:endParaRPr lang="en-US" dirty="0"/>
          </a:p>
        </p:txBody>
      </p:sp>
    </p:spTree>
    <p:extLst>
      <p:ext uri="{BB962C8B-B14F-4D97-AF65-F5344CB8AC3E}">
        <p14:creationId xmlns:p14="http://schemas.microsoft.com/office/powerpoint/2010/main" val="37890303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2400" b="1" dirty="0"/>
              <a:t>FACULTIES AND FACULTY BOARDS</a:t>
            </a:r>
            <a:endParaRPr lang="en-US" sz="2400" dirty="0"/>
          </a:p>
        </p:txBody>
      </p:sp>
      <p:sp>
        <p:nvSpPr>
          <p:cNvPr id="3" name="Content Placeholder 2"/>
          <p:cNvSpPr>
            <a:spLocks noGrp="1"/>
          </p:cNvSpPr>
          <p:nvPr>
            <p:ph idx="1"/>
          </p:nvPr>
        </p:nvSpPr>
        <p:spPr>
          <a:xfrm>
            <a:off x="457200" y="838200"/>
            <a:ext cx="8229600" cy="5715000"/>
          </a:xfrm>
        </p:spPr>
        <p:txBody>
          <a:bodyPr>
            <a:normAutofit fontScale="92500" lnSpcReduction="10000"/>
          </a:bodyPr>
          <a:lstStyle/>
          <a:p>
            <a:pPr lvl="0"/>
            <a:r>
              <a:rPr lang="en-US" dirty="0"/>
              <a:t>Faculties are established under Statute 6 of the University law to provide teaching and conduct research in certain subject areas assigned to them.</a:t>
            </a:r>
          </a:p>
          <a:p>
            <a:pPr lvl="0"/>
            <a:r>
              <a:rPr lang="en-US" dirty="0"/>
              <a:t>A Faculty Board is established for each Faculty to determine its courses and to conduct and assess the examinations, subject to the approval of Senate, and make recommendations to Senate on any academic matter.</a:t>
            </a:r>
          </a:p>
          <a:p>
            <a:pPr lvl="0"/>
            <a:r>
              <a:rPr lang="en-US" dirty="0"/>
              <a:t>The University has twelve (12) faculties, and each Faculty is governed by a Faculty Board, which broadly controls the academic </a:t>
            </a:r>
            <a:r>
              <a:rPr lang="en-US" dirty="0" err="1"/>
              <a:t>programmes</a:t>
            </a:r>
            <a:r>
              <a:rPr lang="en-US" dirty="0"/>
              <a:t> of the Faculty, subject to Senate approval.</a:t>
            </a:r>
          </a:p>
          <a:p>
            <a:pPr marL="0" indent="0">
              <a:buNone/>
            </a:pPr>
            <a:endParaRPr lang="en-US" dirty="0"/>
          </a:p>
        </p:txBody>
      </p:sp>
    </p:spTree>
    <p:extLst>
      <p:ext uri="{BB962C8B-B14F-4D97-AF65-F5344CB8AC3E}">
        <p14:creationId xmlns:p14="http://schemas.microsoft.com/office/powerpoint/2010/main" val="857885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i="1" dirty="0"/>
              <a:t>Composition of the Faculty Board </a:t>
            </a:r>
            <a:r>
              <a:rPr lang="en-US" dirty="0"/>
              <a:t/>
            </a:r>
            <a:br>
              <a:rPr lang="en-US" dirty="0"/>
            </a:br>
            <a:endParaRPr lang="en-US" dirty="0"/>
          </a:p>
        </p:txBody>
      </p:sp>
      <p:sp>
        <p:nvSpPr>
          <p:cNvPr id="3" name="Content Placeholder 2"/>
          <p:cNvSpPr>
            <a:spLocks noGrp="1"/>
          </p:cNvSpPr>
          <p:nvPr>
            <p:ph idx="1"/>
          </p:nvPr>
        </p:nvSpPr>
        <p:spPr>
          <a:xfrm>
            <a:off x="457200" y="685800"/>
            <a:ext cx="8229600" cy="5867400"/>
          </a:xfrm>
        </p:spPr>
        <p:txBody>
          <a:bodyPr>
            <a:normAutofit fontScale="92500"/>
          </a:bodyPr>
          <a:lstStyle/>
          <a:p>
            <a:r>
              <a:rPr lang="en-US" dirty="0"/>
              <a:t>The Dean is Chairman of the Faculty Board, and the Board’s membership comprises:- 	</a:t>
            </a:r>
            <a:endParaRPr lang="en-US" dirty="0" smtClean="0"/>
          </a:p>
          <a:p>
            <a:pPr lvl="1"/>
            <a:r>
              <a:rPr lang="en-US" dirty="0" smtClean="0"/>
              <a:t>The </a:t>
            </a:r>
            <a:r>
              <a:rPr lang="en-US" dirty="0"/>
              <a:t>Vice-Chancellor;</a:t>
            </a:r>
          </a:p>
          <a:p>
            <a:pPr lvl="1"/>
            <a:r>
              <a:rPr lang="en-US" dirty="0"/>
              <a:t>The Deputy Vice-Chancellor;</a:t>
            </a:r>
          </a:p>
          <a:p>
            <a:pPr lvl="1"/>
            <a:r>
              <a:rPr lang="en-US" dirty="0"/>
              <a:t>All Heads of Departments in the Faculty, whether permanent or temporary;</a:t>
            </a:r>
          </a:p>
          <a:p>
            <a:pPr lvl="1"/>
            <a:r>
              <a:rPr lang="en-US" dirty="0"/>
              <a:t>Such other members of the academic staff holding permanent teaching or research posts and being members of that Faculty as the Senate may, from time to time, determine;</a:t>
            </a:r>
          </a:p>
          <a:p>
            <a:pPr lvl="1"/>
            <a:r>
              <a:rPr lang="en-US" dirty="0"/>
              <a:t>Such other persons, whether members of the Faculty or not, as the Senate may from time to time, on the recommendation of the Faculty Board, determine.</a:t>
            </a:r>
          </a:p>
          <a:p>
            <a:pPr marL="0" indent="0">
              <a:buNone/>
            </a:pPr>
            <a:endParaRPr lang="en-US" dirty="0"/>
          </a:p>
        </p:txBody>
      </p:sp>
    </p:spTree>
    <p:extLst>
      <p:ext uri="{BB962C8B-B14F-4D97-AF65-F5344CB8AC3E}">
        <p14:creationId xmlns:p14="http://schemas.microsoft.com/office/powerpoint/2010/main" val="8281054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a:bodyPr>
          <a:lstStyle/>
          <a:p>
            <a:r>
              <a:rPr lang="en-US" sz="3000" b="1" i="1" dirty="0"/>
              <a:t>Functions of the Faculty Board</a:t>
            </a:r>
            <a:endParaRPr lang="en-US" sz="3000" dirty="0"/>
          </a:p>
        </p:txBody>
      </p:sp>
      <p:sp>
        <p:nvSpPr>
          <p:cNvPr id="3" name="Content Placeholder 2"/>
          <p:cNvSpPr>
            <a:spLocks noGrp="1"/>
          </p:cNvSpPr>
          <p:nvPr>
            <p:ph idx="1"/>
          </p:nvPr>
        </p:nvSpPr>
        <p:spPr>
          <a:xfrm>
            <a:off x="457200" y="990600"/>
            <a:ext cx="8229600" cy="5562600"/>
          </a:xfrm>
        </p:spPr>
        <p:txBody>
          <a:bodyPr>
            <a:normAutofit fontScale="70000" lnSpcReduction="20000"/>
          </a:bodyPr>
          <a:lstStyle/>
          <a:p>
            <a:pPr lvl="0"/>
            <a:r>
              <a:rPr lang="en-US" dirty="0"/>
              <a:t>Regulate, subject to review by the Senate, the teaching and study of subjects in the Faculty;</a:t>
            </a:r>
          </a:p>
          <a:p>
            <a:pPr lvl="0"/>
            <a:r>
              <a:rPr lang="en-US" dirty="0"/>
              <a:t>Constitute Boards of Studies for separate subjects or group of subjects;</a:t>
            </a:r>
          </a:p>
          <a:p>
            <a:pPr lvl="0"/>
            <a:r>
              <a:rPr lang="en-US" dirty="0"/>
              <a:t>Consider the progress of students in the Faculty and to report to the Senate thereon;</a:t>
            </a:r>
          </a:p>
          <a:p>
            <a:pPr lvl="0"/>
            <a:r>
              <a:rPr lang="en-US" dirty="0"/>
              <a:t>Recommend to the Senate examiners for appointment;</a:t>
            </a:r>
          </a:p>
          <a:p>
            <a:pPr lvl="0"/>
            <a:r>
              <a:rPr lang="en-US" dirty="0"/>
              <a:t>Make recommendations to the Senate on Regulations dealing with syllabuses, courses of study and examinations for degrees, diplomas, certificates and other distinctions in the Faculty, or with any other matters relating to the work of the Faculty;</a:t>
            </a:r>
          </a:p>
          <a:p>
            <a:pPr lvl="0"/>
            <a:r>
              <a:rPr lang="en-US" dirty="0"/>
              <a:t>Make recommendations to the Senate for the award of degrees (other than honorary degrees), diplomas, certificates and other distinctions in the Faculty;</a:t>
            </a:r>
          </a:p>
          <a:p>
            <a:pPr lvl="0"/>
            <a:r>
              <a:rPr lang="en-US" dirty="0"/>
              <a:t>Consider matters relating to the Faculty and to report thereon to the Senate, and to deal with any matters referred or delegated to it by the Senate.</a:t>
            </a:r>
          </a:p>
          <a:p>
            <a:endParaRPr lang="en-US" dirty="0"/>
          </a:p>
        </p:txBody>
      </p:sp>
    </p:spTree>
    <p:extLst>
      <p:ext uri="{BB962C8B-B14F-4D97-AF65-F5344CB8AC3E}">
        <p14:creationId xmlns:p14="http://schemas.microsoft.com/office/powerpoint/2010/main" val="20163498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3000" b="1" dirty="0"/>
              <a:t>ACADEMIC DEPARTMENTS</a:t>
            </a:r>
            <a:endParaRPr lang="en-US" sz="3000" dirty="0"/>
          </a:p>
        </p:txBody>
      </p:sp>
      <p:sp>
        <p:nvSpPr>
          <p:cNvPr id="3" name="Content Placeholder 2"/>
          <p:cNvSpPr>
            <a:spLocks noGrp="1"/>
          </p:cNvSpPr>
          <p:nvPr>
            <p:ph idx="1"/>
          </p:nvPr>
        </p:nvSpPr>
        <p:spPr>
          <a:xfrm>
            <a:off x="457200" y="990600"/>
            <a:ext cx="8229600" cy="5562600"/>
          </a:xfrm>
        </p:spPr>
        <p:txBody>
          <a:bodyPr>
            <a:normAutofit fontScale="70000" lnSpcReduction="20000"/>
          </a:bodyPr>
          <a:lstStyle/>
          <a:p>
            <a:pPr lvl="0"/>
            <a:r>
              <a:rPr lang="en-US" dirty="0"/>
              <a:t>Academic Departments are the main component parts of Faculties for conducting teaching and research.</a:t>
            </a:r>
          </a:p>
          <a:p>
            <a:pPr lvl="0"/>
            <a:r>
              <a:rPr lang="en-US" dirty="0"/>
              <a:t>They are constituted by Council on the recommendation of the Senate, which in turn acts on the recommendation of the Academic Planning Committee.</a:t>
            </a:r>
          </a:p>
          <a:p>
            <a:pPr lvl="0"/>
            <a:r>
              <a:rPr lang="en-US" dirty="0"/>
              <a:t>Heads of Departments are appointed by the Vice Chancellor after due consultation by the staff of the Department.</a:t>
            </a:r>
          </a:p>
          <a:p>
            <a:pPr lvl="0"/>
            <a:r>
              <a:rPr lang="en-US" dirty="0"/>
              <a:t>Heads of Departments are responsible to the Vice Chancellor for the effective administration of their Departments.</a:t>
            </a:r>
          </a:p>
          <a:p>
            <a:pPr lvl="0"/>
            <a:r>
              <a:rPr lang="en-US" dirty="0"/>
              <a:t>It is their responsibility to submit to the relevant committees, their recommendations with regard to:-  (i) appointments, promotions, confirmations, discipline; (ii) building works, minor works, maintenance, etc., as may be appropriate; and (iii) any other duty of Head of Department as specified in the University Regulations or approved policy and procedural documents.</a:t>
            </a:r>
          </a:p>
          <a:p>
            <a:pPr lvl="0"/>
            <a:r>
              <a:rPr lang="en-US" dirty="0"/>
              <a:t>Heads of Departments may delegate their responsibilities to other members of staff within the Department but must ensure that such responsibilities are discharged satisfactorily.</a:t>
            </a:r>
          </a:p>
          <a:p>
            <a:endParaRPr lang="en-US" dirty="0"/>
          </a:p>
        </p:txBody>
      </p:sp>
    </p:spTree>
    <p:extLst>
      <p:ext uri="{BB962C8B-B14F-4D97-AF65-F5344CB8AC3E}">
        <p14:creationId xmlns:p14="http://schemas.microsoft.com/office/powerpoint/2010/main" val="29961853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19800"/>
          </a:xfrm>
        </p:spPr>
        <p:txBody>
          <a:bodyPr>
            <a:normAutofit lnSpcReduction="10000"/>
          </a:bodyPr>
          <a:lstStyle/>
          <a:p>
            <a:pPr lvl="0"/>
            <a:r>
              <a:rPr lang="en-US" dirty="0"/>
              <a:t>Heads of Departments are expected to consult regularly with the departmental staff.</a:t>
            </a:r>
          </a:p>
          <a:p>
            <a:pPr lvl="0"/>
            <a:r>
              <a:rPr lang="en-US" dirty="0"/>
              <a:t>To this end, they are expected to hold monthly departmental meetings and copies of minutes sent to the Vice Chancellor.</a:t>
            </a:r>
          </a:p>
          <a:p>
            <a:pPr lvl="0"/>
            <a:r>
              <a:rPr lang="en-US" dirty="0"/>
              <a:t>Issues to be discussed at such meetings shall include:-</a:t>
            </a:r>
          </a:p>
          <a:p>
            <a:pPr lvl="1"/>
            <a:r>
              <a:rPr lang="en-US" dirty="0"/>
              <a:t>Courses, syllabuses, conferences, teaching and research;</a:t>
            </a:r>
          </a:p>
          <a:p>
            <a:pPr lvl="1"/>
            <a:r>
              <a:rPr lang="en-US" dirty="0"/>
              <a:t>Recruitment policy and staff development;</a:t>
            </a:r>
          </a:p>
          <a:p>
            <a:pPr lvl="1"/>
            <a:r>
              <a:rPr lang="en-US" dirty="0"/>
              <a:t>Budget estimates; and</a:t>
            </a:r>
          </a:p>
          <a:p>
            <a:pPr lvl="1"/>
            <a:r>
              <a:rPr lang="en-US" dirty="0"/>
              <a:t>General matters affecting the departments.</a:t>
            </a:r>
          </a:p>
          <a:p>
            <a:endParaRPr lang="en-US" dirty="0"/>
          </a:p>
        </p:txBody>
      </p:sp>
    </p:spTree>
    <p:extLst>
      <p:ext uri="{BB962C8B-B14F-4D97-AF65-F5344CB8AC3E}">
        <p14:creationId xmlns:p14="http://schemas.microsoft.com/office/powerpoint/2010/main" val="28086510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000" b="1" dirty="0"/>
              <a:t>UNIVERSITY COMMITTEES</a:t>
            </a:r>
            <a:endParaRPr lang="en-US" sz="3000" dirty="0"/>
          </a:p>
        </p:txBody>
      </p:sp>
      <p:sp>
        <p:nvSpPr>
          <p:cNvPr id="3" name="Content Placeholder 2"/>
          <p:cNvSpPr>
            <a:spLocks noGrp="1"/>
          </p:cNvSpPr>
          <p:nvPr>
            <p:ph idx="1"/>
          </p:nvPr>
        </p:nvSpPr>
        <p:spPr>
          <a:xfrm>
            <a:off x="457200" y="1143000"/>
            <a:ext cx="8229600" cy="5334000"/>
          </a:xfrm>
        </p:spPr>
        <p:txBody>
          <a:bodyPr/>
          <a:lstStyle/>
          <a:p>
            <a:pPr lvl="0"/>
            <a:r>
              <a:rPr lang="en-US" dirty="0"/>
              <a:t>The University carries out most of its functions through the committee system</a:t>
            </a:r>
          </a:p>
          <a:p>
            <a:pPr lvl="0"/>
            <a:r>
              <a:rPr lang="en-US" dirty="0"/>
              <a:t>University Committees are established by Council, Senate (or jointly) or by the Vice Chancellor, depending on their subject-matter.</a:t>
            </a:r>
          </a:p>
          <a:p>
            <a:pPr lvl="0"/>
            <a:r>
              <a:rPr lang="en-US" dirty="0"/>
              <a:t>The functions of the committees and composition are set out in the University Calendar.  </a:t>
            </a:r>
          </a:p>
          <a:p>
            <a:pPr marL="0" indent="0">
              <a:buNone/>
            </a:pPr>
            <a:endParaRPr lang="en-US" dirty="0"/>
          </a:p>
          <a:p>
            <a:endParaRPr lang="en-US" dirty="0"/>
          </a:p>
        </p:txBody>
      </p:sp>
    </p:spTree>
    <p:extLst>
      <p:ext uri="{BB962C8B-B14F-4D97-AF65-F5344CB8AC3E}">
        <p14:creationId xmlns:p14="http://schemas.microsoft.com/office/powerpoint/2010/main" val="36573289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60438"/>
          </a:xfrm>
        </p:spPr>
        <p:txBody>
          <a:bodyPr>
            <a:normAutofit/>
          </a:bodyPr>
          <a:lstStyle/>
          <a:p>
            <a:r>
              <a:rPr lang="en-US" sz="3000" b="1" dirty="0"/>
              <a:t>INSTITUTES AND CENTRES</a:t>
            </a:r>
            <a:endParaRPr lang="en-US" sz="3000" dirty="0"/>
          </a:p>
        </p:txBody>
      </p:sp>
      <p:sp>
        <p:nvSpPr>
          <p:cNvPr id="3" name="Content Placeholder 2"/>
          <p:cNvSpPr>
            <a:spLocks noGrp="1"/>
          </p:cNvSpPr>
          <p:nvPr>
            <p:ph idx="1"/>
          </p:nvPr>
        </p:nvSpPr>
        <p:spPr>
          <a:xfrm>
            <a:off x="457200" y="914400"/>
            <a:ext cx="8229600" cy="5562600"/>
          </a:xfrm>
        </p:spPr>
        <p:txBody>
          <a:bodyPr>
            <a:normAutofit fontScale="85000" lnSpcReduction="20000"/>
          </a:bodyPr>
          <a:lstStyle/>
          <a:p>
            <a:pPr lvl="0"/>
            <a:r>
              <a:rPr lang="en-US" dirty="0"/>
              <a:t>They are component parts of the University with specific mandates which place them outside the mainstream of the degree teaching part of the University.</a:t>
            </a:r>
          </a:p>
          <a:p>
            <a:pPr lvl="0"/>
            <a:r>
              <a:rPr lang="en-US" dirty="0"/>
              <a:t>They have service functions directed to meeting the needs of the Federal and State Governments.  Some are set up to meet specific needs of the University.</a:t>
            </a:r>
          </a:p>
          <a:p>
            <a:pPr lvl="0"/>
            <a:r>
              <a:rPr lang="en-US" dirty="0"/>
              <a:t>They have Boards of Governors to discuss policy issues subject to approval by Council.</a:t>
            </a:r>
          </a:p>
          <a:p>
            <a:pPr lvl="0"/>
            <a:r>
              <a:rPr lang="en-US" dirty="0"/>
              <a:t>For those Institutes and </a:t>
            </a:r>
            <a:r>
              <a:rPr lang="en-US" dirty="0" err="1"/>
              <a:t>Centres</a:t>
            </a:r>
            <a:r>
              <a:rPr lang="en-US" dirty="0"/>
              <a:t> that run Diploma and Certificate courses, they have, in addition to Board of Governors, Professional and Academic Boards that deal with issues pertaining to their </a:t>
            </a:r>
            <a:r>
              <a:rPr lang="en-US" dirty="0" err="1"/>
              <a:t>programmes</a:t>
            </a:r>
            <a:r>
              <a:rPr lang="en-US" dirty="0"/>
              <a:t>.</a:t>
            </a:r>
          </a:p>
          <a:p>
            <a:pPr lvl="0"/>
            <a:r>
              <a:rPr lang="en-US" dirty="0"/>
              <a:t>The Director of the Institute/Centre is responsible to the Vice Chancellor for its day-to-day administration.</a:t>
            </a:r>
          </a:p>
          <a:p>
            <a:pPr marL="0" indent="0">
              <a:buNone/>
            </a:pPr>
            <a:endParaRPr lang="en-US" dirty="0"/>
          </a:p>
        </p:txBody>
      </p:sp>
    </p:spTree>
    <p:extLst>
      <p:ext uri="{BB962C8B-B14F-4D97-AF65-F5344CB8AC3E}">
        <p14:creationId xmlns:p14="http://schemas.microsoft.com/office/powerpoint/2010/main" val="11860655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noAutofit/>
          </a:bodyPr>
          <a:lstStyle/>
          <a:p>
            <a:pPr lvl="0"/>
            <a:r>
              <a:rPr lang="en-US" sz="3000" b="1" dirty="0" smtClean="0"/>
              <a:t/>
            </a:r>
            <a:br>
              <a:rPr lang="en-US" sz="3000" b="1" dirty="0" smtClean="0"/>
            </a:br>
            <a:r>
              <a:rPr lang="en-US" sz="2500" b="1" dirty="0" smtClean="0"/>
              <a:t>SOME </a:t>
            </a:r>
            <a:r>
              <a:rPr lang="en-US" sz="2500" b="1" dirty="0"/>
              <a:t>ADMINISTRATIVE PROCEDURES IN THE </a:t>
            </a:r>
            <a:r>
              <a:rPr lang="en-US" sz="2500" b="1" dirty="0" smtClean="0"/>
              <a:t>UNIVERSITY: </a:t>
            </a:r>
            <a:r>
              <a:rPr lang="en-US" sz="2800" b="1" i="1" dirty="0" smtClean="0"/>
              <a:t>Procedures For Appointments And Promotions</a:t>
            </a:r>
            <a:r>
              <a:rPr lang="en-US" sz="3000" dirty="0"/>
              <a:t/>
            </a:r>
            <a:br>
              <a:rPr lang="en-US" sz="3000" dirty="0"/>
            </a:br>
            <a:endParaRPr lang="en-US" sz="3000" dirty="0"/>
          </a:p>
        </p:txBody>
      </p:sp>
      <p:sp>
        <p:nvSpPr>
          <p:cNvPr id="3" name="Content Placeholder 2"/>
          <p:cNvSpPr>
            <a:spLocks noGrp="1"/>
          </p:cNvSpPr>
          <p:nvPr>
            <p:ph idx="1"/>
          </p:nvPr>
        </p:nvSpPr>
        <p:spPr>
          <a:xfrm>
            <a:off x="457200" y="1295400"/>
            <a:ext cx="8229600" cy="5029200"/>
          </a:xfrm>
        </p:spPr>
        <p:txBody>
          <a:bodyPr>
            <a:noAutofit/>
          </a:bodyPr>
          <a:lstStyle/>
          <a:p>
            <a:pPr lvl="0"/>
            <a:r>
              <a:rPr lang="en-US" sz="2700" dirty="0"/>
              <a:t>All cases of appointments, confirmation of appointments, renewal of contracts, promotions, etc. are considered by the Appointments and Promotions Committee.</a:t>
            </a:r>
          </a:p>
          <a:p>
            <a:pPr lvl="0"/>
            <a:r>
              <a:rPr lang="en-US" sz="2700" dirty="0"/>
              <a:t>A formal request is made to the Vice Chancellor for employment by the Department/Unit.</a:t>
            </a:r>
          </a:p>
          <a:p>
            <a:pPr lvl="0"/>
            <a:r>
              <a:rPr lang="en-US" sz="2700" dirty="0"/>
              <a:t>Recommendations for appointments and promotions from Departments are considered by the respective Complex Sub-Committees of the Appointments and Promotions Committee and thereafter presented to the Central Appointments and Promotions Committee.</a:t>
            </a:r>
          </a:p>
          <a:p>
            <a:pPr marL="0" indent="0">
              <a:buNone/>
            </a:pPr>
            <a:r>
              <a:rPr lang="en-US" sz="2700" b="1" i="1" dirty="0"/>
              <a:t/>
            </a:r>
            <a:br>
              <a:rPr lang="en-US" sz="2700" b="1" i="1" dirty="0"/>
            </a:br>
            <a:endParaRPr lang="en-US" sz="2700" dirty="0"/>
          </a:p>
        </p:txBody>
      </p:sp>
    </p:spTree>
    <p:extLst>
      <p:ext uri="{BB962C8B-B14F-4D97-AF65-F5344CB8AC3E}">
        <p14:creationId xmlns:p14="http://schemas.microsoft.com/office/powerpoint/2010/main" val="20484473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sz="2800" b="1" i="1" dirty="0"/>
              <a:t>Procedure for Appointments</a:t>
            </a:r>
            <a:endParaRPr lang="en-US" sz="2800" dirty="0"/>
          </a:p>
        </p:txBody>
      </p:sp>
      <p:sp>
        <p:nvSpPr>
          <p:cNvPr id="3" name="Content Placeholder 2"/>
          <p:cNvSpPr>
            <a:spLocks noGrp="1"/>
          </p:cNvSpPr>
          <p:nvPr>
            <p:ph idx="1"/>
          </p:nvPr>
        </p:nvSpPr>
        <p:spPr>
          <a:xfrm>
            <a:off x="457200" y="990600"/>
            <a:ext cx="8229600" cy="5486400"/>
          </a:xfrm>
        </p:spPr>
        <p:txBody>
          <a:bodyPr>
            <a:normAutofit fontScale="77500" lnSpcReduction="20000"/>
          </a:bodyPr>
          <a:lstStyle/>
          <a:p>
            <a:pPr lvl="0"/>
            <a:r>
              <a:rPr lang="en-US" dirty="0"/>
              <a:t>A formal request is made to the Vice Chancellor for employment by the Department/Unit.</a:t>
            </a:r>
          </a:p>
          <a:p>
            <a:pPr lvl="0"/>
            <a:r>
              <a:rPr lang="en-US" dirty="0"/>
              <a:t>Vice Chancellor approves the request and directs that the position be advertised, if need be.</a:t>
            </a:r>
          </a:p>
          <a:p>
            <a:pPr lvl="0"/>
            <a:r>
              <a:rPr lang="en-US" dirty="0"/>
              <a:t>In that case, the position is advertised in two widely read national dailies inviting interested candidates to apply, giving them six weeks within which to apply.</a:t>
            </a:r>
          </a:p>
          <a:p>
            <a:pPr lvl="0"/>
            <a:r>
              <a:rPr lang="en-US" dirty="0"/>
              <a:t>All applications should be addressed to the Registrar.</a:t>
            </a:r>
          </a:p>
          <a:p>
            <a:pPr lvl="0"/>
            <a:r>
              <a:rPr lang="en-US" dirty="0"/>
              <a:t>Registrar collates and forwards the applications to the Department concerned and the Head of Department, in consultation with other senior members of the Department, short-lists the applications.</a:t>
            </a:r>
          </a:p>
          <a:p>
            <a:pPr lvl="0"/>
            <a:r>
              <a:rPr lang="en-US" dirty="0"/>
              <a:t>Where the positions are advertised, a short and long list is forwarded to the Federal Character Commission.  Note that the principle of Federal Character does not apply strictly in cases of appointment of academic staff.</a:t>
            </a:r>
          </a:p>
          <a:p>
            <a:endParaRPr lang="en-US" dirty="0"/>
          </a:p>
        </p:txBody>
      </p:sp>
    </p:spTree>
    <p:extLst>
      <p:ext uri="{BB962C8B-B14F-4D97-AF65-F5344CB8AC3E}">
        <p14:creationId xmlns:p14="http://schemas.microsoft.com/office/powerpoint/2010/main" val="1624098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WHY DO WE NEED ADMINISTRATIVE PROCEDURES</a:t>
            </a:r>
            <a:endParaRPr lang="en-US" sz="2400"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pPr lvl="0"/>
            <a:r>
              <a:rPr lang="en-US" dirty="0"/>
              <a:t>They are useful for those holding administrative positions in the University and for orientation of newly-employed administrative, academic and other categories of staff. </a:t>
            </a:r>
          </a:p>
          <a:p>
            <a:pPr lvl="0"/>
            <a:r>
              <a:rPr lang="en-US" dirty="0"/>
              <a:t>They are also useful for those who may not be holding any position in the University but who may want to acquaint themselves with administrative procedures in the University.</a:t>
            </a:r>
          </a:p>
          <a:p>
            <a:pPr lvl="0"/>
            <a:r>
              <a:rPr lang="en-US" dirty="0"/>
              <a:t>They contain instructions designed to facilitate the operation of the University and the implementation of its policies and </a:t>
            </a:r>
            <a:r>
              <a:rPr lang="en-US" dirty="0" err="1"/>
              <a:t>programmes</a:t>
            </a:r>
            <a:r>
              <a:rPr lang="en-US" dirty="0"/>
              <a:t>. </a:t>
            </a:r>
          </a:p>
          <a:p>
            <a:pPr lvl="0"/>
            <a:r>
              <a:rPr lang="en-US" dirty="0"/>
              <a:t>Administrative procedures enhance due process and encourage fairness in decision-making process.</a:t>
            </a:r>
          </a:p>
          <a:p>
            <a:pPr lvl="0"/>
            <a:r>
              <a:rPr lang="en-US" dirty="0"/>
              <a:t>Much time and effort can be saved by keeping to established procedures.</a:t>
            </a:r>
          </a:p>
          <a:p>
            <a:pPr lvl="0"/>
            <a:r>
              <a:rPr lang="en-US" dirty="0"/>
              <a:t>It is part of the requirements for accreditation by the NUC and ranking of the University by relevant organizations.</a:t>
            </a:r>
          </a:p>
          <a:p>
            <a:r>
              <a:rPr lang="en-US" dirty="0"/>
              <a:t>It is a must read for every member of the administration, faculty, and staff and should serve as a ready reference source for basic administrative procedures</a:t>
            </a:r>
          </a:p>
        </p:txBody>
      </p:sp>
    </p:spTree>
    <p:extLst>
      <p:ext uri="{BB962C8B-B14F-4D97-AF65-F5344CB8AC3E}">
        <p14:creationId xmlns:p14="http://schemas.microsoft.com/office/powerpoint/2010/main" val="6510013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0000" lnSpcReduction="20000"/>
          </a:bodyPr>
          <a:lstStyle/>
          <a:p>
            <a:pPr lvl="0"/>
            <a:endParaRPr lang="en-US" dirty="0" smtClean="0"/>
          </a:p>
          <a:p>
            <a:pPr lvl="0"/>
            <a:endParaRPr lang="en-US" dirty="0" smtClean="0"/>
          </a:p>
          <a:p>
            <a:pPr lvl="0"/>
            <a:r>
              <a:rPr lang="en-US" sz="3400" dirty="0" smtClean="0"/>
              <a:t>Head </a:t>
            </a:r>
            <a:r>
              <a:rPr lang="en-US" sz="3400" dirty="0"/>
              <a:t>of Department will liaise with the Chairman of Complex to constitute interview panel and conduct the interview.   However, the Head of Department could conduct the interview if authorized to do so.</a:t>
            </a:r>
          </a:p>
          <a:p>
            <a:pPr lvl="0"/>
            <a:r>
              <a:rPr lang="en-US" sz="3400" dirty="0"/>
              <a:t>The Registrar must be represented at every interview.</a:t>
            </a:r>
          </a:p>
          <a:p>
            <a:pPr lvl="0"/>
            <a:r>
              <a:rPr lang="en-US" sz="3400" dirty="0"/>
              <a:t>Before arriving at the final recommendations to be made to the Complex after the interview, the Head of Department will consult with appropriate members of staff of the Department.</a:t>
            </a:r>
          </a:p>
          <a:p>
            <a:pPr lvl="0"/>
            <a:r>
              <a:rPr lang="en-US" sz="3400" dirty="0"/>
              <a:t>The Complex Sub-Committee will decide what recommendations to make and forward to the Appointments and Promotions Committee which is chaired by the Vice Chancellor.</a:t>
            </a:r>
          </a:p>
          <a:p>
            <a:pPr lvl="0"/>
            <a:r>
              <a:rPr lang="en-US" sz="3400" dirty="0"/>
              <a:t>The Registry will communicate the decision of the Appointments and Promotions Committee to the candidates directly after the Vice Chancellor has given authorization for release of letters of appointment.</a:t>
            </a:r>
          </a:p>
          <a:p>
            <a:pPr lvl="0"/>
            <a:endParaRPr lang="en-US" dirty="0"/>
          </a:p>
          <a:p>
            <a:endParaRPr lang="en-US" dirty="0"/>
          </a:p>
        </p:txBody>
      </p:sp>
    </p:spTree>
    <p:extLst>
      <p:ext uri="{BB962C8B-B14F-4D97-AF65-F5344CB8AC3E}">
        <p14:creationId xmlns:p14="http://schemas.microsoft.com/office/powerpoint/2010/main" val="27530701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lvl="0"/>
            <a:endParaRPr lang="en-US" dirty="0" smtClean="0"/>
          </a:p>
          <a:p>
            <a:r>
              <a:rPr lang="en-US" dirty="0" smtClean="0"/>
              <a:t>Administrative approval may be given by the Vice Chancellor for cases of appointment on the recommendation of Chairmen of Complex.</a:t>
            </a:r>
          </a:p>
          <a:p>
            <a:pPr lvl="0"/>
            <a:r>
              <a:rPr lang="en-US" dirty="0" smtClean="0"/>
              <a:t>Cases </a:t>
            </a:r>
            <a:r>
              <a:rPr lang="en-US" dirty="0"/>
              <a:t>of administrative approval are reported to the Appointment and Promotions Committee for ratification.</a:t>
            </a:r>
          </a:p>
          <a:p>
            <a:pPr lvl="0"/>
            <a:r>
              <a:rPr lang="en-US" dirty="0"/>
              <a:t>The Appointment and Promotions Committee reports all cases of appointment and promotion and promotion to Council for approval.</a:t>
            </a:r>
          </a:p>
          <a:p>
            <a:endParaRPr lang="en-US" dirty="0"/>
          </a:p>
        </p:txBody>
      </p:sp>
    </p:spTree>
    <p:extLst>
      <p:ext uri="{BB962C8B-B14F-4D97-AF65-F5344CB8AC3E}">
        <p14:creationId xmlns:p14="http://schemas.microsoft.com/office/powerpoint/2010/main" val="2579954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i="1" dirty="0"/>
              <a:t>Procedure for Promotion</a:t>
            </a:r>
            <a:endParaRPr lang="en-US" dirty="0"/>
          </a:p>
        </p:txBody>
      </p:sp>
      <p:sp>
        <p:nvSpPr>
          <p:cNvPr id="3" name="Content Placeholder 2"/>
          <p:cNvSpPr>
            <a:spLocks noGrp="1"/>
          </p:cNvSpPr>
          <p:nvPr>
            <p:ph idx="1"/>
          </p:nvPr>
        </p:nvSpPr>
        <p:spPr>
          <a:xfrm>
            <a:off x="457200" y="990600"/>
            <a:ext cx="8229600" cy="5410200"/>
          </a:xfrm>
        </p:spPr>
        <p:txBody>
          <a:bodyPr>
            <a:normAutofit fontScale="77500" lnSpcReduction="20000"/>
          </a:bodyPr>
          <a:lstStyle/>
          <a:p>
            <a:pPr lvl="0"/>
            <a:endParaRPr lang="en-US" smtClean="0"/>
          </a:p>
          <a:p>
            <a:pPr lvl="0"/>
            <a:r>
              <a:rPr lang="en-US" smtClean="0"/>
              <a:t>Promotion </a:t>
            </a:r>
            <a:r>
              <a:rPr lang="en-US" dirty="0"/>
              <a:t>in the University takes effect from 1</a:t>
            </a:r>
            <a:r>
              <a:rPr lang="en-US" baseline="30000" dirty="0"/>
              <a:t>st</a:t>
            </a:r>
            <a:r>
              <a:rPr lang="en-US" dirty="0"/>
              <a:t> October of the year.</a:t>
            </a:r>
          </a:p>
          <a:p>
            <a:pPr lvl="0"/>
            <a:r>
              <a:rPr lang="en-US" dirty="0"/>
              <a:t>The exercise begins with the Registry issuing promotion circular, calling for submission from Heads of Departments, following a directive from Council through the Appointments and Promotions Committee.</a:t>
            </a:r>
          </a:p>
          <a:p>
            <a:pPr lvl="0"/>
            <a:r>
              <a:rPr lang="en-US" dirty="0"/>
              <a:t>Heads of Departments are required to follow the guidelines issued by the Registry in making their recommendations.</a:t>
            </a:r>
          </a:p>
          <a:p>
            <a:pPr lvl="0"/>
            <a:r>
              <a:rPr lang="en-US" dirty="0"/>
              <a:t>Heads of Departments will examine staff records to know those who qualify for promotion and those who do not.</a:t>
            </a:r>
          </a:p>
          <a:p>
            <a:pPr lvl="0"/>
            <a:r>
              <a:rPr lang="en-US" dirty="0"/>
              <a:t>After due consultation with his colleagues, the Head of Department will recommend those who qualify for promotion.</a:t>
            </a:r>
          </a:p>
          <a:p>
            <a:endParaRPr lang="en-US" dirty="0"/>
          </a:p>
        </p:txBody>
      </p:sp>
    </p:spTree>
    <p:extLst>
      <p:ext uri="{BB962C8B-B14F-4D97-AF65-F5344CB8AC3E}">
        <p14:creationId xmlns:p14="http://schemas.microsoft.com/office/powerpoint/2010/main" val="2401864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7500" lnSpcReduction="20000"/>
          </a:bodyPr>
          <a:lstStyle/>
          <a:p>
            <a:pPr lvl="0"/>
            <a:r>
              <a:rPr lang="en-US" dirty="0"/>
              <a:t>Thereafter, he will submit his recommendations to Faculty Sub-Committee of Appointments and Promotions Committee.  The submission shall include lists of recommended and non-recommended cases, clearly stating reasons for the non-recommended cases.</a:t>
            </a:r>
          </a:p>
          <a:p>
            <a:pPr lvl="0"/>
            <a:r>
              <a:rPr lang="en-US" dirty="0"/>
              <a:t>After scaling through the Faculty Sub-Committee, the recommendations are further submitted to the Complex Sub-Committee for consideration and, thereafter, to the Appointments and Promotions Committee.</a:t>
            </a:r>
          </a:p>
          <a:p>
            <a:pPr lvl="0"/>
            <a:r>
              <a:rPr lang="en-US" dirty="0"/>
              <a:t>The recommendations of the Appointments and Promotions Committee are forwarded to Council for approval.</a:t>
            </a:r>
          </a:p>
          <a:p>
            <a:pPr lvl="0"/>
            <a:r>
              <a:rPr lang="en-US" dirty="0"/>
              <a:t>Any member of staff aggrieved by the decision of the Appointments and Promotions Committee may submit a petition to the Committee through his Head of Department and the Chairman of the Complex Sub-Committee.</a:t>
            </a:r>
          </a:p>
          <a:p>
            <a:endParaRPr lang="en-US" dirty="0"/>
          </a:p>
        </p:txBody>
      </p:sp>
    </p:spTree>
    <p:extLst>
      <p:ext uri="{BB962C8B-B14F-4D97-AF65-F5344CB8AC3E}">
        <p14:creationId xmlns:p14="http://schemas.microsoft.com/office/powerpoint/2010/main" val="31921455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sz="2700" b="1" i="1" dirty="0" smtClean="0"/>
              <a:t>Procedure </a:t>
            </a:r>
            <a:r>
              <a:rPr lang="en-US" sz="2700" b="1" i="1" dirty="0"/>
              <a:t>for Confirmation of Appointments</a:t>
            </a:r>
            <a:r>
              <a:rPr lang="en-US" dirty="0"/>
              <a:t/>
            </a:r>
            <a:br>
              <a:rPr lang="en-US" dirty="0"/>
            </a:br>
            <a:endParaRPr lang="en-US" dirty="0"/>
          </a:p>
        </p:txBody>
      </p:sp>
      <p:sp>
        <p:nvSpPr>
          <p:cNvPr id="3" name="Content Placeholder 2"/>
          <p:cNvSpPr>
            <a:spLocks noGrp="1"/>
          </p:cNvSpPr>
          <p:nvPr>
            <p:ph idx="1"/>
          </p:nvPr>
        </p:nvSpPr>
        <p:spPr>
          <a:xfrm>
            <a:off x="457200" y="1143000"/>
            <a:ext cx="8229600" cy="5334000"/>
          </a:xfrm>
        </p:spPr>
        <p:txBody>
          <a:bodyPr>
            <a:normAutofit fontScale="92500" lnSpcReduction="20000"/>
          </a:bodyPr>
          <a:lstStyle/>
          <a:p>
            <a:pPr lvl="0"/>
            <a:r>
              <a:rPr lang="en-US" dirty="0"/>
              <a:t>All permanent and pensionable appointments shall be confirmed after the first three years except in cases of transfer of service or where Council agrees to different terms.</a:t>
            </a:r>
          </a:p>
          <a:p>
            <a:pPr lvl="0"/>
            <a:r>
              <a:rPr lang="en-US" dirty="0"/>
              <a:t>Recommendations for confirmation or otherwise of a permanent and pensionable appointment are considered as and when due.</a:t>
            </a:r>
          </a:p>
          <a:p>
            <a:pPr lvl="0"/>
            <a:r>
              <a:rPr lang="en-US" dirty="0"/>
              <a:t>Staff members are normally expected to apply for confirmation through their </a:t>
            </a:r>
            <a:r>
              <a:rPr lang="en-US" dirty="0" smtClean="0"/>
              <a:t>Heads </a:t>
            </a:r>
            <a:r>
              <a:rPr lang="en-US" dirty="0"/>
              <a:t>of </a:t>
            </a:r>
            <a:r>
              <a:rPr lang="en-US" dirty="0" smtClean="0"/>
              <a:t>Departments </a:t>
            </a:r>
            <a:r>
              <a:rPr lang="en-US" dirty="0"/>
              <a:t>who will recommend whether confirmation is to be given, refused or withheld for a period of time.  Such recommendation must include an assessment of performance.</a:t>
            </a:r>
          </a:p>
          <a:p>
            <a:endParaRPr lang="en-US" dirty="0"/>
          </a:p>
        </p:txBody>
      </p:sp>
    </p:spTree>
    <p:extLst>
      <p:ext uri="{BB962C8B-B14F-4D97-AF65-F5344CB8AC3E}">
        <p14:creationId xmlns:p14="http://schemas.microsoft.com/office/powerpoint/2010/main" val="21648327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lvl="0"/>
            <a:r>
              <a:rPr lang="en-US" sz="3400" dirty="0"/>
              <a:t>Where a staff member is on </a:t>
            </a:r>
            <a:r>
              <a:rPr lang="en-US" sz="3400" dirty="0" smtClean="0"/>
              <a:t>Study </a:t>
            </a:r>
            <a:r>
              <a:rPr lang="en-US" sz="3400" dirty="0"/>
              <a:t>F</a:t>
            </a:r>
            <a:r>
              <a:rPr lang="en-US" sz="3400" dirty="0" smtClean="0"/>
              <a:t>ellowship </a:t>
            </a:r>
            <a:r>
              <a:rPr lang="en-US" sz="3400" dirty="0"/>
              <a:t>for part or all of the first three years from the commencement of his appointment, he shall not be eligible for confirmation of appointment until he has successfully completed the Study Fellowship and a total of at least two years in post in the University.</a:t>
            </a:r>
          </a:p>
          <a:p>
            <a:pPr lvl="0"/>
            <a:r>
              <a:rPr lang="en-US" sz="3400" dirty="0"/>
              <a:t>All cases of confirmation shall be approved by the Vice Chancellor on recommendation of the Head of Department upon an application by the staff.</a:t>
            </a:r>
          </a:p>
          <a:p>
            <a:pPr lvl="0"/>
            <a:r>
              <a:rPr lang="en-US" sz="3400" dirty="0"/>
              <a:t>Where appointment is not confirmed for a good cause, it shall be terminated forthwith by giving three months’ notice or payment of three months’ salary in lieu of notice.</a:t>
            </a:r>
          </a:p>
          <a:p>
            <a:pPr lvl="0"/>
            <a:r>
              <a:rPr lang="en-US" sz="3400" dirty="0"/>
              <a:t>Where appointment is confirmed, it shall subsist to the retirement age of 70 years for academic staff of the rank of professor, and 65 years for other categories of staff.</a:t>
            </a:r>
          </a:p>
          <a:p>
            <a:endParaRPr lang="en-US" dirty="0"/>
          </a:p>
        </p:txBody>
      </p:sp>
    </p:spTree>
    <p:extLst>
      <p:ext uri="{BB962C8B-B14F-4D97-AF65-F5344CB8AC3E}">
        <p14:creationId xmlns:p14="http://schemas.microsoft.com/office/powerpoint/2010/main" val="25900668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i="1" dirty="0">
                <a:latin typeface="Arial" pitchFamily="34" charset="0"/>
                <a:cs typeface="Arial" pitchFamily="34" charset="0"/>
              </a:rPr>
              <a:t>Procedure for Contract Appointment</a:t>
            </a:r>
            <a:r>
              <a:rPr lang="en-US" sz="3600" dirty="0"/>
              <a:t/>
            </a:r>
            <a:br>
              <a:rPr lang="en-US" sz="3600" dirty="0"/>
            </a:br>
            <a:endParaRPr lang="en-US" sz="3600" dirty="0"/>
          </a:p>
        </p:txBody>
      </p:sp>
      <p:sp>
        <p:nvSpPr>
          <p:cNvPr id="3" name="Content Placeholder 2"/>
          <p:cNvSpPr>
            <a:spLocks noGrp="1"/>
          </p:cNvSpPr>
          <p:nvPr>
            <p:ph idx="1"/>
          </p:nvPr>
        </p:nvSpPr>
        <p:spPr>
          <a:xfrm>
            <a:off x="457200" y="914400"/>
            <a:ext cx="8229600" cy="5562600"/>
          </a:xfrm>
        </p:spPr>
        <p:txBody>
          <a:bodyPr>
            <a:normAutofit fontScale="77500" lnSpcReduction="20000"/>
          </a:bodyPr>
          <a:lstStyle/>
          <a:p>
            <a:pPr lvl="0"/>
            <a:r>
              <a:rPr lang="en-US" dirty="0"/>
              <a:t>Non-Nigerians will be eligible for contract appointments.</a:t>
            </a:r>
          </a:p>
          <a:p>
            <a:pPr lvl="0"/>
            <a:r>
              <a:rPr lang="en-US" dirty="0"/>
              <a:t>Nigerians who retire from service may be re-engaged </a:t>
            </a:r>
            <a:r>
              <a:rPr lang="en-US" dirty="0" smtClean="0"/>
              <a:t>as contract staff.</a:t>
            </a:r>
            <a:endParaRPr lang="en-US" dirty="0"/>
          </a:p>
          <a:p>
            <a:pPr lvl="0"/>
            <a:r>
              <a:rPr lang="en-US" dirty="0"/>
              <a:t>Retired officers may only be re-engaged into career posts on grade levels immediately below that on which they retired.</a:t>
            </a:r>
          </a:p>
          <a:p>
            <a:pPr lvl="0"/>
            <a:r>
              <a:rPr lang="en-US" dirty="0"/>
              <a:t>A contract appointment may be renewed or terminated upon the recommendation of the Head of Department and approved by the Vice Chancellor on behalf of the Appointments and Promotions Committee, subject to ratification by Council.</a:t>
            </a:r>
          </a:p>
          <a:p>
            <a:pPr lvl="0"/>
            <a:r>
              <a:rPr lang="en-US" dirty="0"/>
              <a:t>Either of the parties could terminate the contract by three months’ notice or three months’ salary in lieu of notice.</a:t>
            </a:r>
          </a:p>
          <a:p>
            <a:pPr lvl="0"/>
            <a:r>
              <a:rPr lang="en-US" dirty="0"/>
              <a:t>Only expatriate staff shall be entitled to contract additions and contract gratuity at the expiration of the contract appointment.</a:t>
            </a:r>
          </a:p>
          <a:p>
            <a:endParaRPr lang="en-US" dirty="0"/>
          </a:p>
        </p:txBody>
      </p:sp>
    </p:spTree>
    <p:extLst>
      <p:ext uri="{BB962C8B-B14F-4D97-AF65-F5344CB8AC3E}">
        <p14:creationId xmlns:p14="http://schemas.microsoft.com/office/powerpoint/2010/main" val="20375393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172"/>
            <a:ext cx="8229600" cy="1143000"/>
          </a:xfrm>
        </p:spPr>
        <p:txBody>
          <a:bodyPr/>
          <a:lstStyle/>
          <a:p>
            <a:r>
              <a:rPr lang="en-US" b="1" dirty="0"/>
              <a:t>LEAVE MATTERS</a:t>
            </a:r>
            <a:endParaRPr lang="en-US" dirty="0"/>
          </a:p>
        </p:txBody>
      </p:sp>
      <p:sp>
        <p:nvSpPr>
          <p:cNvPr id="3" name="Content Placeholder 2"/>
          <p:cNvSpPr>
            <a:spLocks noGrp="1"/>
          </p:cNvSpPr>
          <p:nvPr>
            <p:ph idx="1"/>
          </p:nvPr>
        </p:nvSpPr>
        <p:spPr>
          <a:xfrm>
            <a:off x="457200" y="1066800"/>
            <a:ext cx="8229600" cy="5486400"/>
          </a:xfrm>
        </p:spPr>
        <p:txBody>
          <a:bodyPr>
            <a:normAutofit fontScale="62500" lnSpcReduction="20000"/>
          </a:bodyPr>
          <a:lstStyle/>
          <a:p>
            <a:pPr marL="0" indent="0">
              <a:buNone/>
            </a:pPr>
            <a:r>
              <a:rPr lang="en-US" b="1" i="1" dirty="0"/>
              <a:t> </a:t>
            </a:r>
            <a:r>
              <a:rPr lang="en-US" b="1" i="1" dirty="0" smtClean="0"/>
              <a:t>     </a:t>
            </a:r>
            <a:r>
              <a:rPr lang="en-US" sz="3600" b="1" i="1" dirty="0" smtClean="0">
                <a:latin typeface="Arial" pitchFamily="34" charset="0"/>
                <a:cs typeface="Arial" pitchFamily="34" charset="0"/>
              </a:rPr>
              <a:t>Procedure </a:t>
            </a:r>
            <a:r>
              <a:rPr lang="en-US" sz="3600" b="1" i="1" dirty="0">
                <a:latin typeface="Arial" pitchFamily="34" charset="0"/>
                <a:cs typeface="Arial" pitchFamily="34" charset="0"/>
              </a:rPr>
              <a:t>for Annual Leave</a:t>
            </a:r>
            <a:endParaRPr lang="en-US" sz="3600" b="1" dirty="0">
              <a:latin typeface="Arial" pitchFamily="34" charset="0"/>
              <a:cs typeface="Arial" pitchFamily="34" charset="0"/>
            </a:endParaRPr>
          </a:p>
          <a:p>
            <a:pPr lvl="0"/>
            <a:r>
              <a:rPr lang="en-US" sz="3600" dirty="0"/>
              <a:t>Every staff member is entitled to thirty calendar days’ annual leave.</a:t>
            </a:r>
          </a:p>
          <a:p>
            <a:pPr lvl="0"/>
            <a:r>
              <a:rPr lang="en-US" sz="3600" dirty="0"/>
              <a:t>Every application for annual leave or part thereof must be submitted to the Registrar for approval through the Dean, Director or Head of Department/Unit as the case may be.</a:t>
            </a:r>
          </a:p>
          <a:p>
            <a:pPr lvl="0"/>
            <a:r>
              <a:rPr lang="en-US" sz="3600" dirty="0"/>
              <a:t>The application for leave must be in conformity with the leave roster earlier prepared and submitted to the Registrar.</a:t>
            </a:r>
          </a:p>
          <a:p>
            <a:pPr lvl="0"/>
            <a:r>
              <a:rPr lang="en-US" sz="3600" dirty="0"/>
              <a:t>A staff member shall qualify for annual leave not less than six months after previous leave within a leave earning service year.</a:t>
            </a:r>
          </a:p>
          <a:p>
            <a:pPr lvl="0"/>
            <a:r>
              <a:rPr lang="en-US" sz="3600" dirty="0"/>
              <a:t>It is the responsibility of the Head of Department to draw up annual leave roster for all staff in the Department and submit a copy to the Registrar.</a:t>
            </a:r>
          </a:p>
          <a:p>
            <a:pPr lvl="0"/>
            <a:r>
              <a:rPr lang="en-US" sz="3600" dirty="0"/>
              <a:t>A staff member who desires to spend his/her annual leave outside the country shall obtain approval of the Vice Chancellor.</a:t>
            </a:r>
          </a:p>
          <a:p>
            <a:pPr lvl="0"/>
            <a:r>
              <a:rPr lang="en-US" sz="3600" dirty="0"/>
              <a:t>Leave shall be granted at any time during the leave year.</a:t>
            </a:r>
          </a:p>
          <a:p>
            <a:endParaRPr lang="en-US" dirty="0"/>
          </a:p>
        </p:txBody>
      </p:sp>
    </p:spTree>
    <p:extLst>
      <p:ext uri="{BB962C8B-B14F-4D97-AF65-F5344CB8AC3E}">
        <p14:creationId xmlns:p14="http://schemas.microsoft.com/office/powerpoint/2010/main" val="41110185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pPr lvl="0"/>
            <a:r>
              <a:rPr lang="en-US" dirty="0"/>
              <a:t>Normally, the full leave will be taken at </a:t>
            </a:r>
            <a:r>
              <a:rPr lang="en-US" dirty="0" smtClean="0"/>
              <a:t>a </a:t>
            </a:r>
            <a:r>
              <a:rPr lang="en-US" dirty="0"/>
              <a:t>time, but it may be taken in not more than two installments.  Any leave not taken within the calendar year, will be forfeited.  No staff is allowed to accumulate leave.</a:t>
            </a:r>
          </a:p>
          <a:p>
            <a:pPr lvl="0"/>
            <a:r>
              <a:rPr lang="en-US" dirty="0"/>
              <a:t>However, the Vice Chancellor may, in exceptional circumstances, grant deferment of leave on the recommendation of the Head of Department/Dean of the Faculty and the Registrar.</a:t>
            </a:r>
          </a:p>
          <a:p>
            <a:pPr lvl="0"/>
            <a:r>
              <a:rPr lang="en-US" dirty="0"/>
              <a:t>A staff may be required to return to duty before the expiration of his/her approved leave by the Head of Department.  Any portion of the leave curtailed shall be taken immediately and not later than ninety days of completion of the assignment.</a:t>
            </a:r>
          </a:p>
          <a:p>
            <a:pPr lvl="0"/>
            <a:r>
              <a:rPr lang="en-US" dirty="0"/>
              <a:t>On return from annual leave, every staff must notify the Registrar.</a:t>
            </a:r>
          </a:p>
          <a:p>
            <a:endParaRPr lang="en-US" dirty="0"/>
          </a:p>
        </p:txBody>
      </p:sp>
    </p:spTree>
    <p:extLst>
      <p:ext uri="{BB962C8B-B14F-4D97-AF65-F5344CB8AC3E}">
        <p14:creationId xmlns:p14="http://schemas.microsoft.com/office/powerpoint/2010/main" val="1966096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500" b="1" i="1" dirty="0" smtClean="0"/>
              <a:t/>
            </a:r>
            <a:br>
              <a:rPr lang="en-US" sz="2500" b="1" i="1" dirty="0" smtClean="0"/>
            </a:br>
            <a:r>
              <a:rPr lang="en-US" sz="2500" b="1" i="1" dirty="0" smtClean="0"/>
              <a:t>Procedure </a:t>
            </a:r>
            <a:r>
              <a:rPr lang="en-US" sz="2500" b="1" i="1" dirty="0"/>
              <a:t>for Casual Leave/Permission to be absent from Duty Post</a:t>
            </a:r>
            <a:r>
              <a:rPr lang="en-US" sz="2500" dirty="0"/>
              <a:t/>
            </a:r>
            <a:br>
              <a:rPr lang="en-US" sz="2500" dirty="0"/>
            </a:br>
            <a:endParaRPr lang="en-US" sz="2500" dirty="0"/>
          </a:p>
        </p:txBody>
      </p:sp>
      <p:sp>
        <p:nvSpPr>
          <p:cNvPr id="3" name="Content Placeholder 2"/>
          <p:cNvSpPr>
            <a:spLocks noGrp="1"/>
          </p:cNvSpPr>
          <p:nvPr>
            <p:ph idx="1"/>
          </p:nvPr>
        </p:nvSpPr>
        <p:spPr>
          <a:xfrm>
            <a:off x="457200" y="1295400"/>
            <a:ext cx="8229600" cy="5105400"/>
          </a:xfrm>
        </p:spPr>
        <p:txBody>
          <a:bodyPr>
            <a:normAutofit fontScale="85000" lnSpcReduction="10000"/>
          </a:bodyPr>
          <a:lstStyle/>
          <a:p>
            <a:pPr lvl="0"/>
            <a:r>
              <a:rPr lang="en-US" dirty="0">
                <a:latin typeface="Arial" pitchFamily="34" charset="0"/>
                <a:cs typeface="Arial" pitchFamily="34" charset="0"/>
              </a:rPr>
              <a:t>Casual leave is the absence of a staff from duty for a short period not exceeding seven calendar days.</a:t>
            </a:r>
          </a:p>
          <a:p>
            <a:pPr lvl="0"/>
            <a:r>
              <a:rPr lang="en-US" dirty="0">
                <a:latin typeface="Arial" pitchFamily="34" charset="0"/>
                <a:cs typeface="Arial" pitchFamily="34" charset="0"/>
              </a:rPr>
              <a:t>The casual leave shall only be granted by the Registrar after a staff has exhausted his/her annual leave.</a:t>
            </a:r>
          </a:p>
          <a:p>
            <a:pPr lvl="0"/>
            <a:r>
              <a:rPr lang="en-US" dirty="0">
                <a:latin typeface="Arial" pitchFamily="34" charset="0"/>
                <a:cs typeface="Arial" pitchFamily="34" charset="0"/>
              </a:rPr>
              <a:t>Casual leave is </a:t>
            </a:r>
            <a:r>
              <a:rPr lang="en-US" dirty="0" smtClean="0">
                <a:latin typeface="Arial" pitchFamily="34" charset="0"/>
                <a:cs typeface="Arial" pitchFamily="34" charset="0"/>
              </a:rPr>
              <a:t>deductible </a:t>
            </a:r>
            <a:r>
              <a:rPr lang="en-US" dirty="0">
                <a:latin typeface="Arial" pitchFamily="34" charset="0"/>
                <a:cs typeface="Arial" pitchFamily="34" charset="0"/>
              </a:rPr>
              <a:t>in advance or arrears of earned leave.</a:t>
            </a:r>
          </a:p>
          <a:p>
            <a:pPr lvl="0"/>
            <a:r>
              <a:rPr lang="en-US" dirty="0">
                <a:latin typeface="Arial" pitchFamily="34" charset="0"/>
                <a:cs typeface="Arial" pitchFamily="34" charset="0"/>
              </a:rPr>
              <a:t>In addition, Heads of Departments, Deans and Directors have been given authority by the Vice Chancellor to deal with applications for permission to be absent from duty post as follows:-</a:t>
            </a:r>
          </a:p>
          <a:p>
            <a:endParaRPr lang="en-US" dirty="0"/>
          </a:p>
        </p:txBody>
      </p:sp>
    </p:spTree>
    <p:extLst>
      <p:ext uri="{BB962C8B-B14F-4D97-AF65-F5344CB8AC3E}">
        <p14:creationId xmlns:p14="http://schemas.microsoft.com/office/powerpoint/2010/main" val="3886494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lvl="0"/>
            <a:r>
              <a:rPr lang="en-US" sz="4000" b="1" dirty="0"/>
              <a:t>LEVELS OF AUTHORITY IN THE UNIVERSITY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The levels of authority in </a:t>
            </a:r>
            <a:r>
              <a:rPr lang="en-US" dirty="0" err="1"/>
              <a:t>Ahmadu</a:t>
            </a:r>
            <a:r>
              <a:rPr lang="en-US" dirty="0"/>
              <a:t> Bello University are depicted in the following organogram prepared by the University’s Strategic Planning and Implementation Monitoring Committee in </a:t>
            </a:r>
            <a:r>
              <a:rPr lang="en-US" dirty="0" smtClean="0"/>
              <a:t>2008:</a:t>
            </a:r>
            <a:endParaRPr lang="en-US" dirty="0"/>
          </a:p>
          <a:p>
            <a:pPr marL="0" indent="0">
              <a:buNone/>
            </a:pPr>
            <a:r>
              <a:rPr lang="en-US" dirty="0"/>
              <a:t/>
            </a:r>
            <a:br>
              <a:rPr lang="en-US" dirty="0"/>
            </a:br>
            <a:endParaRPr lang="en-US" dirty="0"/>
          </a:p>
        </p:txBody>
      </p:sp>
    </p:spTree>
    <p:extLst>
      <p:ext uri="{BB962C8B-B14F-4D97-AF65-F5344CB8AC3E}">
        <p14:creationId xmlns:p14="http://schemas.microsoft.com/office/powerpoint/2010/main" val="496938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25000" lnSpcReduction="20000"/>
          </a:bodyPr>
          <a:lstStyle/>
          <a:p>
            <a:pPr lvl="0">
              <a:lnSpc>
                <a:spcPct val="170000"/>
              </a:lnSpc>
            </a:pPr>
            <a:endParaRPr lang="en-US" dirty="0" smtClean="0">
              <a:latin typeface="Arial" pitchFamily="34" charset="0"/>
              <a:cs typeface="Arial" pitchFamily="34" charset="0"/>
            </a:endParaRPr>
          </a:p>
          <a:p>
            <a:pPr lvl="0">
              <a:lnSpc>
                <a:spcPct val="170000"/>
              </a:lnSpc>
            </a:pPr>
            <a:r>
              <a:rPr lang="en-US" sz="7200" dirty="0" smtClean="0">
                <a:latin typeface="Arial" pitchFamily="34" charset="0"/>
                <a:cs typeface="Arial" pitchFamily="34" charset="0"/>
              </a:rPr>
              <a:t>Application </a:t>
            </a:r>
            <a:r>
              <a:rPr lang="en-US" sz="7200" dirty="0">
                <a:latin typeface="Arial" pitchFamily="34" charset="0"/>
                <a:cs typeface="Arial" pitchFamily="34" charset="0"/>
              </a:rPr>
              <a:t>for absence from duty for 1-2 days to be approved by the Head of Department and copied to the Registrar for record purposes;</a:t>
            </a:r>
          </a:p>
          <a:p>
            <a:pPr lvl="0">
              <a:lnSpc>
                <a:spcPct val="170000"/>
              </a:lnSpc>
            </a:pPr>
            <a:r>
              <a:rPr lang="en-US" sz="7200" dirty="0">
                <a:latin typeface="Arial" pitchFamily="34" charset="0"/>
                <a:cs typeface="Arial" pitchFamily="34" charset="0"/>
              </a:rPr>
              <a:t>Application for absence from duty for 3-7 days to be passed through the Head of Department for approval by the Dean of Faculty, Director of Institute or Centre as the case may be, and copied to the Registrar for record purposes;</a:t>
            </a:r>
          </a:p>
          <a:p>
            <a:pPr lvl="0">
              <a:lnSpc>
                <a:spcPct val="170000"/>
              </a:lnSpc>
            </a:pPr>
            <a:r>
              <a:rPr lang="en-US" sz="7200" dirty="0">
                <a:latin typeface="Arial" pitchFamily="34" charset="0"/>
                <a:cs typeface="Arial" pitchFamily="34" charset="0"/>
              </a:rPr>
              <a:t>Application for absence from duty beyond 7 days and for travels outside the country to be passed through the Head of Department and Dean/Director for consideration and approval by the Registrar.  The number of days approved would be deducted from the officer’s deferred/current leave days.</a:t>
            </a:r>
          </a:p>
          <a:p>
            <a:endParaRPr lang="en-US" dirty="0"/>
          </a:p>
        </p:txBody>
      </p:sp>
    </p:spTree>
    <p:extLst>
      <p:ext uri="{BB962C8B-B14F-4D97-AF65-F5344CB8AC3E}">
        <p14:creationId xmlns:p14="http://schemas.microsoft.com/office/powerpoint/2010/main" val="41722771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2800" b="1" i="1" dirty="0">
                <a:latin typeface="Arial" pitchFamily="34" charset="0"/>
                <a:cs typeface="Arial" pitchFamily="34" charset="0"/>
              </a:rPr>
              <a:t>Procedure for Study Leave/Study Fellowship</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143000"/>
            <a:ext cx="8229600" cy="5410200"/>
          </a:xfrm>
        </p:spPr>
        <p:txBody>
          <a:bodyPr>
            <a:normAutofit fontScale="70000" lnSpcReduction="20000"/>
          </a:bodyPr>
          <a:lstStyle/>
          <a:p>
            <a:pPr lvl="0"/>
            <a:r>
              <a:rPr lang="en-US" dirty="0">
                <a:latin typeface="Arial" pitchFamily="34" charset="0"/>
                <a:cs typeface="Arial" pitchFamily="34" charset="0"/>
              </a:rPr>
              <a:t>Study Leave/Study Fellowship is leave granted to a confirmed staff to undertake an approved course of study within or outside Nigeria.  However, in exceptional cases, the Vice Chancellor may grant a waiver and approved study leave/study fellowship for an unconfirmed staff.</a:t>
            </a:r>
          </a:p>
          <a:p>
            <a:pPr lvl="0"/>
            <a:r>
              <a:rPr lang="en-US" dirty="0">
                <a:latin typeface="Arial" pitchFamily="34" charset="0"/>
                <a:cs typeface="Arial" pitchFamily="34" charset="0"/>
              </a:rPr>
              <a:t>Study leave/fellowship may be granted to a staff provided the following conditions are satisfied:-</a:t>
            </a:r>
          </a:p>
          <a:p>
            <a:pPr lvl="1"/>
            <a:r>
              <a:rPr lang="en-US" dirty="0">
                <a:latin typeface="Arial" pitchFamily="34" charset="0"/>
                <a:cs typeface="Arial" pitchFamily="34" charset="0"/>
              </a:rPr>
              <a:t>Evidence of letter of admission</a:t>
            </a:r>
          </a:p>
          <a:p>
            <a:pPr lvl="1"/>
            <a:r>
              <a:rPr lang="en-US" dirty="0">
                <a:latin typeface="Arial" pitchFamily="34" charset="0"/>
                <a:cs typeface="Arial" pitchFamily="34" charset="0"/>
              </a:rPr>
              <a:t>Evidence of duration of Course</a:t>
            </a:r>
          </a:p>
          <a:p>
            <a:pPr lvl="1"/>
            <a:r>
              <a:rPr lang="en-US" dirty="0">
                <a:latin typeface="Arial" pitchFamily="34" charset="0"/>
                <a:cs typeface="Arial" pitchFamily="34" charset="0"/>
              </a:rPr>
              <a:t>The course is necessary to enhance the performance of the officer and add value to the system</a:t>
            </a:r>
          </a:p>
          <a:p>
            <a:pPr lvl="1"/>
            <a:r>
              <a:rPr lang="en-US" dirty="0">
                <a:latin typeface="Arial" pitchFamily="34" charset="0"/>
                <a:cs typeface="Arial" pitchFamily="34" charset="0"/>
              </a:rPr>
              <a:t>The course is relevant to the staff’s profession</a:t>
            </a:r>
          </a:p>
          <a:p>
            <a:pPr lvl="1"/>
            <a:r>
              <a:rPr lang="en-US" dirty="0">
                <a:latin typeface="Arial" pitchFamily="34" charset="0"/>
                <a:cs typeface="Arial" pitchFamily="34" charset="0"/>
              </a:rPr>
              <a:t>The absence of the staff will not adversely affect the functions of the Department</a:t>
            </a:r>
          </a:p>
          <a:p>
            <a:pPr lvl="0"/>
            <a:r>
              <a:rPr lang="en-US" dirty="0">
                <a:latin typeface="Arial" pitchFamily="34" charset="0"/>
                <a:cs typeface="Arial" pitchFamily="34" charset="0"/>
              </a:rPr>
              <a:t>All applications for study leave/study fellowship shall be submitted by the staff to the Vice Chancellor through his/her Head of Department.</a:t>
            </a:r>
          </a:p>
          <a:p>
            <a:endParaRPr lang="en-US" dirty="0"/>
          </a:p>
        </p:txBody>
      </p:sp>
    </p:spTree>
    <p:extLst>
      <p:ext uri="{BB962C8B-B14F-4D97-AF65-F5344CB8AC3E}">
        <p14:creationId xmlns:p14="http://schemas.microsoft.com/office/powerpoint/2010/main" val="12180378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62500" lnSpcReduction="20000"/>
          </a:bodyPr>
          <a:lstStyle/>
          <a:p>
            <a:pPr lvl="0">
              <a:lnSpc>
                <a:spcPct val="160000"/>
              </a:lnSpc>
            </a:pPr>
            <a:r>
              <a:rPr lang="en-US" dirty="0">
                <a:latin typeface="Arial" pitchFamily="34" charset="0"/>
                <a:cs typeface="Arial" pitchFamily="34" charset="0"/>
              </a:rPr>
              <a:t>On return from study leave/study fellowship, the staff shall submit a report to the Vice Chancellor on the studies carried out.</a:t>
            </a:r>
          </a:p>
          <a:p>
            <a:pPr lvl="0">
              <a:lnSpc>
                <a:spcPct val="160000"/>
              </a:lnSpc>
            </a:pPr>
            <a:r>
              <a:rPr lang="en-US" dirty="0">
                <a:latin typeface="Arial" pitchFamily="34" charset="0"/>
                <a:cs typeface="Arial" pitchFamily="34" charset="0"/>
              </a:rPr>
              <a:t>Thereafter, he shall serve the University for twice the duration of his study leave/study fellowship.</a:t>
            </a:r>
          </a:p>
          <a:p>
            <a:pPr lvl="0">
              <a:lnSpc>
                <a:spcPct val="160000"/>
              </a:lnSpc>
            </a:pPr>
            <a:r>
              <a:rPr lang="en-US" dirty="0">
                <a:latin typeface="Arial" pitchFamily="34" charset="0"/>
                <a:cs typeface="Arial" pitchFamily="34" charset="0"/>
              </a:rPr>
              <a:t>A staff granted study leave/study fellowship who fails to return to duty at the expiration of the period approved for his study leave/study fellowship shall be regarded as having been absent from duty for the period of his/her study leave/study fellowship and shall have his appointment terminated.</a:t>
            </a:r>
          </a:p>
          <a:p>
            <a:pPr lvl="0">
              <a:lnSpc>
                <a:spcPct val="160000"/>
              </a:lnSpc>
            </a:pPr>
            <a:r>
              <a:rPr lang="en-US" dirty="0">
                <a:latin typeface="Arial" pitchFamily="34" charset="0"/>
                <a:cs typeface="Arial" pitchFamily="34" charset="0"/>
              </a:rPr>
              <a:t>The University shall take all necessary steps to recover the cost of training including salaries and allowances received by him/her during the period.</a:t>
            </a:r>
          </a:p>
          <a:p>
            <a:endParaRPr lang="en-US" dirty="0"/>
          </a:p>
        </p:txBody>
      </p:sp>
    </p:spTree>
    <p:extLst>
      <p:ext uri="{BB962C8B-B14F-4D97-AF65-F5344CB8AC3E}">
        <p14:creationId xmlns:p14="http://schemas.microsoft.com/office/powerpoint/2010/main" val="22446151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Autofit/>
          </a:bodyPr>
          <a:lstStyle/>
          <a:p>
            <a:r>
              <a:rPr lang="en-US" sz="2500" b="1" i="1" dirty="0"/>
              <a:t>Procedure for Leave of Absence/Study Leave without Pay</a:t>
            </a:r>
            <a:r>
              <a:rPr lang="en-US" sz="2800" dirty="0"/>
              <a:t/>
            </a:r>
            <a:br>
              <a:rPr lang="en-US" sz="2800" dirty="0"/>
            </a:br>
            <a:endParaRPr lang="en-US" sz="2800" dirty="0"/>
          </a:p>
        </p:txBody>
      </p:sp>
      <p:sp>
        <p:nvSpPr>
          <p:cNvPr id="3" name="Content Placeholder 2"/>
          <p:cNvSpPr>
            <a:spLocks noGrp="1"/>
          </p:cNvSpPr>
          <p:nvPr>
            <p:ph idx="1"/>
          </p:nvPr>
        </p:nvSpPr>
        <p:spPr>
          <a:xfrm>
            <a:off x="457200" y="838200"/>
            <a:ext cx="8229600" cy="5791200"/>
          </a:xfrm>
        </p:spPr>
        <p:txBody>
          <a:bodyPr>
            <a:normAutofit fontScale="92500" lnSpcReduction="10000"/>
          </a:bodyPr>
          <a:lstStyle/>
          <a:p>
            <a:pPr lvl="0"/>
            <a:r>
              <a:rPr lang="en-US" dirty="0">
                <a:latin typeface="Arial" pitchFamily="34" charset="0"/>
                <a:cs typeface="Arial" pitchFamily="34" charset="0"/>
              </a:rPr>
              <a:t>Leave of absence is absence of a staff from duty on grounds of public policy and may be granted to a staff for any of the following reasons:-</a:t>
            </a:r>
            <a:endParaRPr lang="en-US" sz="2800" dirty="0">
              <a:latin typeface="Arial" pitchFamily="34" charset="0"/>
              <a:cs typeface="Arial" pitchFamily="34" charset="0"/>
            </a:endParaRPr>
          </a:p>
          <a:p>
            <a:pPr marL="457200" lvl="1" indent="0">
              <a:buNone/>
            </a:pPr>
            <a:r>
              <a:rPr lang="en-US" dirty="0" smtClean="0">
                <a:latin typeface="Arial" pitchFamily="34" charset="0"/>
                <a:cs typeface="Arial" pitchFamily="34" charset="0"/>
              </a:rPr>
              <a:t>a) to </a:t>
            </a:r>
            <a:r>
              <a:rPr lang="en-US" dirty="0">
                <a:latin typeface="Arial" pitchFamily="34" charset="0"/>
                <a:cs typeface="Arial" pitchFamily="34" charset="0"/>
              </a:rPr>
              <a:t>enable the staff take up a special government assignment as minister, commissioner, chairman of any board or </a:t>
            </a:r>
            <a:r>
              <a:rPr lang="en-US" dirty="0" err="1">
                <a:latin typeface="Arial" pitchFamily="34" charset="0"/>
                <a:cs typeface="Arial" pitchFamily="34" charset="0"/>
              </a:rPr>
              <a:t>parastatal</a:t>
            </a:r>
            <a:r>
              <a:rPr lang="en-US" dirty="0">
                <a:latin typeface="Arial" pitchFamily="34" charset="0"/>
                <a:cs typeface="Arial" pitchFamily="34" charset="0"/>
              </a:rPr>
              <a:t>, or participate in technical aid </a:t>
            </a:r>
            <a:r>
              <a:rPr lang="en-US" dirty="0" err="1">
                <a:latin typeface="Arial" pitchFamily="34" charset="0"/>
                <a:cs typeface="Arial" pitchFamily="34" charset="0"/>
              </a:rPr>
              <a:t>programme</a:t>
            </a:r>
            <a:r>
              <a:rPr lang="en-US" dirty="0">
                <a:latin typeface="Arial" pitchFamily="34" charset="0"/>
                <a:cs typeface="Arial" pitchFamily="34" charset="0"/>
              </a:rPr>
              <a:t> of the Federal Government;</a:t>
            </a:r>
            <a:endParaRPr lang="en-US" sz="2400" dirty="0">
              <a:latin typeface="Arial" pitchFamily="34" charset="0"/>
              <a:cs typeface="Arial" pitchFamily="34" charset="0"/>
            </a:endParaRPr>
          </a:p>
          <a:p>
            <a:pPr marL="457200" lvl="1" indent="0">
              <a:buNone/>
            </a:pPr>
            <a:r>
              <a:rPr lang="en-US" dirty="0" smtClean="0">
                <a:latin typeface="Arial" pitchFamily="34" charset="0"/>
                <a:cs typeface="Arial" pitchFamily="34" charset="0"/>
              </a:rPr>
              <a:t>b) for </a:t>
            </a:r>
            <a:r>
              <a:rPr lang="en-US" dirty="0">
                <a:latin typeface="Arial" pitchFamily="34" charset="0"/>
                <a:cs typeface="Arial" pitchFamily="34" charset="0"/>
              </a:rPr>
              <a:t>any other purpose approved by the </a:t>
            </a:r>
            <a:r>
              <a:rPr lang="en-US" dirty="0" smtClean="0">
                <a:latin typeface="Arial" pitchFamily="34" charset="0"/>
                <a:cs typeface="Arial" pitchFamily="34" charset="0"/>
              </a:rPr>
              <a:t>University</a:t>
            </a:r>
            <a:r>
              <a:rPr lang="en-US" sz="2400" dirty="0" smtClean="0">
                <a:latin typeface="Arial" pitchFamily="34" charset="0"/>
                <a:cs typeface="Arial" pitchFamily="34" charset="0"/>
              </a:rPr>
              <a:t>.                                                                         </a:t>
            </a:r>
            <a:endParaRPr lang="en-US" sz="2400" dirty="0">
              <a:latin typeface="Arial" pitchFamily="34" charset="0"/>
              <a:cs typeface="Arial" pitchFamily="34" charset="0"/>
            </a:endParaRPr>
          </a:p>
          <a:p>
            <a:r>
              <a:rPr lang="en-US" sz="2600" dirty="0" smtClean="0">
                <a:latin typeface="Arial" pitchFamily="34" charset="0"/>
                <a:cs typeface="Arial" pitchFamily="34" charset="0"/>
              </a:rPr>
              <a:t>On the other hand, study leave without pay are granted to staff when the proposed course of study are not in the approved training </a:t>
            </a:r>
            <a:r>
              <a:rPr lang="en-US" sz="2600" dirty="0" err="1" smtClean="0">
                <a:latin typeface="Arial" pitchFamily="34" charset="0"/>
                <a:cs typeface="Arial" pitchFamily="34" charset="0"/>
              </a:rPr>
              <a:t>programmes</a:t>
            </a:r>
            <a:r>
              <a:rPr lang="en-US" sz="2600" dirty="0" smtClean="0">
                <a:latin typeface="Arial" pitchFamily="34" charset="0"/>
                <a:cs typeface="Arial" pitchFamily="34" charset="0"/>
              </a:rPr>
              <a:t> of the Department or relevant to the needs of the University.</a:t>
            </a:r>
          </a:p>
          <a:p>
            <a:endParaRPr lang="en-US" dirty="0" smtClean="0">
              <a:latin typeface="Arial" pitchFamily="34" charset="0"/>
              <a:cs typeface="Arial" pitchFamily="34" charset="0"/>
            </a:endParaRPr>
          </a:p>
          <a:p>
            <a:endParaRPr lang="en-US" sz="28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20139182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47500" lnSpcReduction="20000"/>
          </a:bodyPr>
          <a:lstStyle/>
          <a:p>
            <a:pPr lvl="0"/>
            <a:r>
              <a:rPr lang="en-US" sz="3600" dirty="0">
                <a:latin typeface="Arial" pitchFamily="34" charset="0"/>
                <a:cs typeface="Arial" pitchFamily="34" charset="0"/>
              </a:rPr>
              <a:t>While on leave of absence, staff will not be entitled to any of the following</a:t>
            </a:r>
            <a:r>
              <a:rPr lang="en-US" sz="3600" dirty="0" smtClean="0">
                <a:latin typeface="Arial" pitchFamily="34" charset="0"/>
                <a:cs typeface="Arial" pitchFamily="34" charset="0"/>
              </a:rPr>
              <a:t>:-</a:t>
            </a:r>
          </a:p>
          <a:p>
            <a:pPr marL="0" lvl="0" indent="0">
              <a:buNone/>
            </a:pPr>
            <a:r>
              <a:rPr lang="en-US" sz="3600" dirty="0">
                <a:latin typeface="Arial" pitchFamily="34" charset="0"/>
                <a:cs typeface="Arial" pitchFamily="34" charset="0"/>
              </a:rPr>
              <a:t>	</a:t>
            </a:r>
            <a:r>
              <a:rPr lang="en-US" sz="3800" dirty="0" smtClean="0">
                <a:latin typeface="Arial" pitchFamily="34" charset="0"/>
                <a:cs typeface="Arial" pitchFamily="34" charset="0"/>
              </a:rPr>
              <a:t>(i)	Payment </a:t>
            </a:r>
            <a:r>
              <a:rPr lang="en-US" sz="3800" dirty="0">
                <a:latin typeface="Arial" pitchFamily="34" charset="0"/>
                <a:cs typeface="Arial" pitchFamily="34" charset="0"/>
              </a:rPr>
              <a:t>of salaries and </a:t>
            </a:r>
            <a:r>
              <a:rPr lang="en-US" sz="3800" dirty="0" smtClean="0">
                <a:latin typeface="Arial" pitchFamily="34" charset="0"/>
                <a:cs typeface="Arial" pitchFamily="34" charset="0"/>
              </a:rPr>
              <a:t>allowances</a:t>
            </a:r>
          </a:p>
          <a:p>
            <a:pPr marL="457200" lvl="1" indent="0">
              <a:buNone/>
            </a:pPr>
            <a:r>
              <a:rPr lang="en-US" sz="3800" dirty="0">
                <a:latin typeface="Arial" pitchFamily="34" charset="0"/>
                <a:cs typeface="Arial" pitchFamily="34" charset="0"/>
              </a:rPr>
              <a:t>	</a:t>
            </a:r>
            <a:r>
              <a:rPr lang="en-US" sz="3800" dirty="0" smtClean="0">
                <a:latin typeface="Arial" pitchFamily="34" charset="0"/>
                <a:cs typeface="Arial" pitchFamily="34" charset="0"/>
              </a:rPr>
              <a:t>(ii)	Housing</a:t>
            </a:r>
            <a:endParaRPr lang="en-US" sz="3800" dirty="0">
              <a:latin typeface="Arial" pitchFamily="34" charset="0"/>
              <a:cs typeface="Arial" pitchFamily="34" charset="0"/>
            </a:endParaRPr>
          </a:p>
          <a:p>
            <a:pPr marL="457200" lvl="1" indent="0">
              <a:buNone/>
            </a:pPr>
            <a:r>
              <a:rPr lang="en-US" sz="3800" dirty="0">
                <a:latin typeface="Arial" pitchFamily="34" charset="0"/>
                <a:cs typeface="Arial" pitchFamily="34" charset="0"/>
              </a:rPr>
              <a:t>	</a:t>
            </a:r>
            <a:r>
              <a:rPr lang="en-US" sz="3800" dirty="0" smtClean="0">
                <a:latin typeface="Arial" pitchFamily="34" charset="0"/>
                <a:cs typeface="Arial" pitchFamily="34" charset="0"/>
              </a:rPr>
              <a:t>(iii)	Promotion</a:t>
            </a:r>
            <a:endParaRPr lang="en-US" sz="3800" dirty="0">
              <a:latin typeface="Arial" pitchFamily="34" charset="0"/>
              <a:cs typeface="Arial" pitchFamily="34" charset="0"/>
            </a:endParaRPr>
          </a:p>
          <a:p>
            <a:pPr marL="457200" lvl="1" indent="0">
              <a:buNone/>
            </a:pPr>
            <a:r>
              <a:rPr lang="en-US" dirty="0" smtClean="0">
                <a:latin typeface="Arial" pitchFamily="34" charset="0"/>
                <a:cs typeface="Arial" pitchFamily="34" charset="0"/>
              </a:rPr>
              <a:t>	</a:t>
            </a:r>
            <a:r>
              <a:rPr lang="en-US" sz="3800" dirty="0" smtClean="0">
                <a:latin typeface="Arial" pitchFamily="34" charset="0"/>
                <a:cs typeface="Arial" pitchFamily="34" charset="0"/>
              </a:rPr>
              <a:t>(</a:t>
            </a:r>
            <a:r>
              <a:rPr lang="en-US" sz="3800" dirty="0">
                <a:latin typeface="Arial" pitchFamily="34" charset="0"/>
                <a:cs typeface="Arial" pitchFamily="34" charset="0"/>
              </a:rPr>
              <a:t>iv)	Salary increment, unless there has been a general salary </a:t>
            </a:r>
            <a:r>
              <a:rPr lang="en-US" sz="3800" dirty="0" smtClean="0">
                <a:latin typeface="Arial" pitchFamily="34" charset="0"/>
                <a:cs typeface="Arial" pitchFamily="34" charset="0"/>
              </a:rPr>
              <a:t>		review</a:t>
            </a:r>
            <a:endParaRPr lang="en-US" sz="3800" dirty="0">
              <a:latin typeface="Arial" pitchFamily="34" charset="0"/>
              <a:cs typeface="Arial" pitchFamily="34" charset="0"/>
            </a:endParaRPr>
          </a:p>
          <a:p>
            <a:pPr marL="0" indent="0">
              <a:buNone/>
            </a:pPr>
            <a:r>
              <a:rPr lang="en-US" sz="3600" dirty="0" smtClean="0">
                <a:latin typeface="Arial" pitchFamily="34" charset="0"/>
                <a:cs typeface="Arial" pitchFamily="34" charset="0"/>
              </a:rPr>
              <a:t>	</a:t>
            </a:r>
            <a:r>
              <a:rPr lang="en-US" sz="3800" dirty="0" smtClean="0">
                <a:latin typeface="Arial" pitchFamily="34" charset="0"/>
                <a:cs typeface="Arial" pitchFamily="34" charset="0"/>
              </a:rPr>
              <a:t>(</a:t>
            </a:r>
            <a:r>
              <a:rPr lang="en-US" sz="3800" dirty="0">
                <a:latin typeface="Arial" pitchFamily="34" charset="0"/>
                <a:cs typeface="Arial" pitchFamily="34" charset="0"/>
              </a:rPr>
              <a:t>v)	</a:t>
            </a:r>
            <a:r>
              <a:rPr lang="en-US" sz="3800" dirty="0" smtClean="0">
                <a:latin typeface="Arial" pitchFamily="34" charset="0"/>
                <a:cs typeface="Arial" pitchFamily="34" charset="0"/>
              </a:rPr>
              <a:t>Leave</a:t>
            </a:r>
          </a:p>
          <a:p>
            <a:pPr lvl="0">
              <a:lnSpc>
                <a:spcPct val="170000"/>
              </a:lnSpc>
            </a:pPr>
            <a:r>
              <a:rPr lang="en-US" sz="3600" dirty="0">
                <a:latin typeface="Arial" pitchFamily="34" charset="0"/>
                <a:cs typeface="Arial" pitchFamily="34" charset="0"/>
              </a:rPr>
              <a:t>Leave of absence should not be more than two years in the first instance, but can be extended for a further period of two years after which no further extension should be granted.</a:t>
            </a:r>
          </a:p>
          <a:p>
            <a:pPr lvl="0">
              <a:lnSpc>
                <a:spcPct val="170000"/>
              </a:lnSpc>
            </a:pPr>
            <a:r>
              <a:rPr lang="en-US" sz="3600" dirty="0">
                <a:latin typeface="Arial" pitchFamily="34" charset="0"/>
                <a:cs typeface="Arial" pitchFamily="34" charset="0"/>
              </a:rPr>
              <a:t>The Vice Chancellor may, however, grant further extension if he considers it necessary to do so in the public interest.</a:t>
            </a:r>
          </a:p>
          <a:p>
            <a:pPr lvl="0">
              <a:lnSpc>
                <a:spcPct val="170000"/>
              </a:lnSpc>
            </a:pPr>
            <a:r>
              <a:rPr lang="en-US" sz="3600" dirty="0">
                <a:latin typeface="Arial" pitchFamily="34" charset="0"/>
                <a:cs typeface="Arial" pitchFamily="34" charset="0"/>
              </a:rPr>
              <a:t>Staff granted leave of absence will be required to return to the University to serve for the equivalent period of the leave of absence.</a:t>
            </a:r>
          </a:p>
          <a:p>
            <a:pPr lvl="0">
              <a:lnSpc>
                <a:spcPct val="170000"/>
              </a:lnSpc>
            </a:pPr>
            <a:r>
              <a:rPr lang="en-US" sz="3600" dirty="0">
                <a:latin typeface="Arial" pitchFamily="34" charset="0"/>
                <a:cs typeface="Arial" pitchFamily="34" charset="0"/>
              </a:rPr>
              <a:t>Failure to return to duty at the end of the leave of absence shall be treated as </a:t>
            </a:r>
            <a:r>
              <a:rPr lang="en-US" sz="3600" dirty="0" err="1">
                <a:latin typeface="Arial" pitchFamily="34" charset="0"/>
                <a:cs typeface="Arial" pitchFamily="34" charset="0"/>
              </a:rPr>
              <a:t>abscondment</a:t>
            </a:r>
            <a:r>
              <a:rPr lang="en-US" sz="3600" dirty="0">
                <a:latin typeface="Arial" pitchFamily="34" charset="0"/>
                <a:cs typeface="Arial" pitchFamily="34" charset="0"/>
              </a:rPr>
              <a:t> and the appointment shall be terminated</a:t>
            </a:r>
            <a:r>
              <a:rPr lang="en-US" dirty="0">
                <a:latin typeface="Arial" pitchFamily="34" charset="0"/>
                <a:cs typeface="Arial" pitchFamily="34" charset="0"/>
              </a:rPr>
              <a:t>.</a:t>
            </a:r>
          </a:p>
          <a:p>
            <a:endParaRPr lang="en-US" dirty="0"/>
          </a:p>
          <a:p>
            <a:pPr marL="0" indent="0">
              <a:buNone/>
            </a:pPr>
            <a:endParaRPr lang="en-US"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25556601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830"/>
            <a:ext cx="8229600" cy="1143000"/>
          </a:xfrm>
        </p:spPr>
        <p:txBody>
          <a:bodyPr>
            <a:normAutofit/>
          </a:bodyPr>
          <a:lstStyle/>
          <a:p>
            <a:r>
              <a:rPr lang="en-US" sz="3800" b="1" i="1" dirty="0"/>
              <a:t>Procedure for Sabbatical Leave</a:t>
            </a:r>
            <a:endParaRPr lang="en-US" sz="3800" dirty="0"/>
          </a:p>
        </p:txBody>
      </p:sp>
      <p:sp>
        <p:nvSpPr>
          <p:cNvPr id="3" name="Content Placeholder 2"/>
          <p:cNvSpPr>
            <a:spLocks noGrp="1"/>
          </p:cNvSpPr>
          <p:nvPr>
            <p:ph idx="1"/>
          </p:nvPr>
        </p:nvSpPr>
        <p:spPr>
          <a:xfrm>
            <a:off x="457200" y="990600"/>
            <a:ext cx="8229600" cy="5410200"/>
          </a:xfrm>
        </p:spPr>
        <p:txBody>
          <a:bodyPr>
            <a:normAutofit fontScale="85000" lnSpcReduction="10000"/>
          </a:bodyPr>
          <a:lstStyle/>
          <a:p>
            <a:pPr lvl="0"/>
            <a:r>
              <a:rPr lang="en-US" dirty="0"/>
              <a:t>Sabbatical Leave is an authorized absence of an officer from duty for the purpose of research and study either within or outside Nigeria for self-improvement, and/or to consolidate an area of previous study or research.</a:t>
            </a:r>
          </a:p>
          <a:p>
            <a:pPr lvl="0"/>
            <a:r>
              <a:rPr lang="en-US" dirty="0"/>
              <a:t>Sabbatical Leave shall be for a period of one year.</a:t>
            </a:r>
          </a:p>
          <a:p>
            <a:pPr lvl="0"/>
            <a:r>
              <a:rPr lang="en-US" dirty="0"/>
              <a:t>Categories of Staff entitled to Sabbatical Leave are:-</a:t>
            </a:r>
          </a:p>
          <a:p>
            <a:r>
              <a:rPr lang="en-US" dirty="0"/>
              <a:t>i)	Academic Staff holding permanent and confirmed appointment;</a:t>
            </a:r>
          </a:p>
          <a:p>
            <a:r>
              <a:rPr lang="en-US" dirty="0"/>
              <a:t>ii)	Non-Academic Staff holding permanent and confirmed appointment;</a:t>
            </a:r>
          </a:p>
          <a:p>
            <a:r>
              <a:rPr lang="en-US" dirty="0"/>
              <a:t>iii) Former Vice Chancellors are entitled to sabbatical leave immediately following 	the completion of their term of office.</a:t>
            </a:r>
          </a:p>
          <a:p>
            <a:endParaRPr lang="en-US" dirty="0"/>
          </a:p>
        </p:txBody>
      </p:sp>
    </p:spTree>
    <p:extLst>
      <p:ext uri="{BB962C8B-B14F-4D97-AF65-F5344CB8AC3E}">
        <p14:creationId xmlns:p14="http://schemas.microsoft.com/office/powerpoint/2010/main" val="1073953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i="1" dirty="0">
                <a:latin typeface="Arial" pitchFamily="34" charset="0"/>
                <a:cs typeface="Arial" pitchFamily="34" charset="0"/>
              </a:rPr>
              <a:t>Qualification and Eligibility for Sabbatical Leave</a:t>
            </a:r>
            <a:endParaRPr lang="en-US" sz="3000" dirty="0">
              <a:latin typeface="Arial" pitchFamily="34" charset="0"/>
              <a:cs typeface="Arial" pitchFamily="34" charset="0"/>
            </a:endParaRPr>
          </a:p>
        </p:txBody>
      </p:sp>
      <p:sp>
        <p:nvSpPr>
          <p:cNvPr id="3" name="Content Placeholder 2"/>
          <p:cNvSpPr>
            <a:spLocks noGrp="1"/>
          </p:cNvSpPr>
          <p:nvPr>
            <p:ph idx="1"/>
          </p:nvPr>
        </p:nvSpPr>
        <p:spPr>
          <a:xfrm>
            <a:off x="457200" y="1371600"/>
            <a:ext cx="8229600" cy="5105400"/>
          </a:xfrm>
        </p:spPr>
        <p:txBody>
          <a:bodyPr>
            <a:normAutofit fontScale="92500" lnSpcReduction="10000"/>
          </a:bodyPr>
          <a:lstStyle/>
          <a:p>
            <a:pPr lvl="0"/>
            <a:r>
              <a:rPr lang="en-US" dirty="0">
                <a:latin typeface="Arial" pitchFamily="34" charset="0"/>
                <a:cs typeface="Arial" pitchFamily="34" charset="0"/>
              </a:rPr>
              <a:t>Academic staff of the rank of Lecturer I or equivalent and non-academic staff on CONTISS 13 and above after six years continuous/unbroken service in the University.</a:t>
            </a:r>
          </a:p>
          <a:p>
            <a:pPr lvl="0"/>
            <a:r>
              <a:rPr lang="en-US" dirty="0">
                <a:latin typeface="Arial" pitchFamily="34" charset="0"/>
                <a:cs typeface="Arial" pitchFamily="34" charset="0"/>
              </a:rPr>
              <a:t>Where the staff is on transfer of service, he should have served </a:t>
            </a:r>
            <a:r>
              <a:rPr lang="en-US" dirty="0" err="1">
                <a:latin typeface="Arial" pitchFamily="34" charset="0"/>
                <a:cs typeface="Arial" pitchFamily="34" charset="0"/>
              </a:rPr>
              <a:t>Ahmadu</a:t>
            </a:r>
            <a:r>
              <a:rPr lang="en-US" dirty="0">
                <a:latin typeface="Arial" pitchFamily="34" charset="0"/>
                <a:cs typeface="Arial" pitchFamily="34" charset="0"/>
              </a:rPr>
              <a:t> Bello University for at least three years.</a:t>
            </a:r>
          </a:p>
          <a:p>
            <a:pPr lvl="0"/>
            <a:r>
              <a:rPr lang="en-US" dirty="0">
                <a:latin typeface="Arial" pitchFamily="34" charset="0"/>
                <a:cs typeface="Arial" pitchFamily="34" charset="0"/>
              </a:rPr>
              <a:t>Staff applying for sabbatical leave must have an acceptable </a:t>
            </a:r>
            <a:r>
              <a:rPr lang="en-US" dirty="0" err="1">
                <a:latin typeface="Arial" pitchFamily="34" charset="0"/>
                <a:cs typeface="Arial" pitchFamily="34" charset="0"/>
              </a:rPr>
              <a:t>programme</a:t>
            </a:r>
            <a:r>
              <a:rPr lang="en-US" dirty="0">
                <a:latin typeface="Arial" pitchFamily="34" charset="0"/>
                <a:cs typeface="Arial" pitchFamily="34" charset="0"/>
              </a:rPr>
              <a:t> of work to be approved by the University.</a:t>
            </a:r>
          </a:p>
          <a:p>
            <a:endParaRPr lang="en-US" dirty="0"/>
          </a:p>
        </p:txBody>
      </p:sp>
    </p:spTree>
    <p:extLst>
      <p:ext uri="{BB962C8B-B14F-4D97-AF65-F5344CB8AC3E}">
        <p14:creationId xmlns:p14="http://schemas.microsoft.com/office/powerpoint/2010/main" val="19242749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25000" lnSpcReduction="20000"/>
          </a:bodyPr>
          <a:lstStyle/>
          <a:p>
            <a:r>
              <a:rPr lang="en-US" sz="5600" b="1" i="1" dirty="0"/>
              <a:t>Benefits/Entitlements for Staff on Sabbatical </a:t>
            </a:r>
            <a:r>
              <a:rPr lang="en-US" sz="5600" b="1" i="1" dirty="0" smtClean="0"/>
              <a:t>Leave</a:t>
            </a:r>
          </a:p>
          <a:p>
            <a:pPr marL="0" indent="0">
              <a:buNone/>
            </a:pPr>
            <a:endParaRPr lang="en-US" sz="5600" dirty="0"/>
          </a:p>
          <a:p>
            <a:pPr>
              <a:lnSpc>
                <a:spcPct val="170000"/>
              </a:lnSpc>
            </a:pPr>
            <a:r>
              <a:rPr lang="en-US" sz="5600" dirty="0"/>
              <a:t>-   </a:t>
            </a:r>
            <a:r>
              <a:rPr lang="en-US" sz="5600" dirty="0">
                <a:latin typeface="Arial" pitchFamily="34" charset="0"/>
                <a:cs typeface="Arial" pitchFamily="34" charset="0"/>
              </a:rPr>
              <a:t>Full salary and other fringe benefits;</a:t>
            </a:r>
          </a:p>
          <a:p>
            <a:pPr>
              <a:lnSpc>
                <a:spcPct val="170000"/>
              </a:lnSpc>
            </a:pPr>
            <a:r>
              <a:rPr lang="en-US" sz="5600" dirty="0">
                <a:latin typeface="Arial" pitchFamily="34" charset="0"/>
                <a:cs typeface="Arial" pitchFamily="34" charset="0"/>
              </a:rPr>
              <a:t>-    Retention of University quarters by the staff for the duration of the </a:t>
            </a:r>
            <a:r>
              <a:rPr lang="en-US" sz="5600" dirty="0" smtClean="0">
                <a:latin typeface="Arial" pitchFamily="34" charset="0"/>
                <a:cs typeface="Arial" pitchFamily="34" charset="0"/>
              </a:rPr>
              <a:t>sabbatical leave, paying </a:t>
            </a:r>
            <a:r>
              <a:rPr lang="en-US" sz="5600" dirty="0">
                <a:latin typeface="Arial" pitchFamily="34" charset="0"/>
                <a:cs typeface="Arial" pitchFamily="34" charset="0"/>
              </a:rPr>
              <a:t>the normal rent;</a:t>
            </a:r>
          </a:p>
          <a:p>
            <a:pPr>
              <a:lnSpc>
                <a:spcPct val="170000"/>
              </a:lnSpc>
            </a:pPr>
            <a:r>
              <a:rPr lang="en-US" sz="5600" dirty="0">
                <a:latin typeface="Arial" pitchFamily="34" charset="0"/>
                <a:cs typeface="Arial" pitchFamily="34" charset="0"/>
              </a:rPr>
              <a:t>-  Additional remuneration/allowances he/she negotiates with his/her host  </a:t>
            </a:r>
            <a:r>
              <a:rPr lang="en-US" sz="5600" dirty="0" smtClean="0">
                <a:latin typeface="Arial" pitchFamily="34" charset="0"/>
                <a:cs typeface="Arial" pitchFamily="34" charset="0"/>
              </a:rPr>
              <a:t>institution </a:t>
            </a:r>
            <a:r>
              <a:rPr lang="en-US" sz="5600" dirty="0">
                <a:latin typeface="Arial" pitchFamily="34" charset="0"/>
                <a:cs typeface="Arial" pitchFamily="34" charset="0"/>
              </a:rPr>
              <a:t>where he/she is spending the sabbatical leave</a:t>
            </a:r>
            <a:r>
              <a:rPr lang="en-US" sz="5600" dirty="0" smtClean="0">
                <a:latin typeface="Arial" pitchFamily="34" charset="0"/>
                <a:cs typeface="Arial" pitchFamily="34" charset="0"/>
              </a:rPr>
              <a:t>.</a:t>
            </a:r>
          </a:p>
          <a:p>
            <a:pPr>
              <a:lnSpc>
                <a:spcPct val="170000"/>
              </a:lnSpc>
            </a:pPr>
            <a:endParaRPr lang="en-US" sz="5600" dirty="0">
              <a:latin typeface="Arial" pitchFamily="34" charset="0"/>
              <a:cs typeface="Arial" pitchFamily="34" charset="0"/>
            </a:endParaRPr>
          </a:p>
          <a:p>
            <a:pPr>
              <a:lnSpc>
                <a:spcPct val="170000"/>
              </a:lnSpc>
            </a:pPr>
            <a:r>
              <a:rPr lang="en-US" sz="5600" b="1" i="1" dirty="0" smtClean="0">
                <a:latin typeface="Arial" pitchFamily="34" charset="0"/>
                <a:cs typeface="Arial" pitchFamily="34" charset="0"/>
              </a:rPr>
              <a:t>Obligation </a:t>
            </a:r>
            <a:r>
              <a:rPr lang="en-US" sz="5600" b="1" i="1" dirty="0">
                <a:latin typeface="Arial" pitchFamily="34" charset="0"/>
                <a:cs typeface="Arial" pitchFamily="34" charset="0"/>
              </a:rPr>
              <a:t>of Staff on Sabbatical Leave</a:t>
            </a:r>
            <a:endParaRPr lang="en-US" sz="5600" dirty="0">
              <a:latin typeface="Arial" pitchFamily="34" charset="0"/>
              <a:cs typeface="Arial" pitchFamily="34" charset="0"/>
            </a:endParaRPr>
          </a:p>
          <a:p>
            <a:pPr lvl="0">
              <a:lnSpc>
                <a:spcPct val="170000"/>
              </a:lnSpc>
            </a:pPr>
            <a:r>
              <a:rPr lang="en-US" sz="5600" dirty="0">
                <a:latin typeface="Arial" pitchFamily="34" charset="0"/>
                <a:cs typeface="Arial" pitchFamily="34" charset="0"/>
              </a:rPr>
              <a:t>Staff to serve the University for at least one year at the end of the sabbatical leave.</a:t>
            </a:r>
          </a:p>
          <a:p>
            <a:pPr lvl="0">
              <a:lnSpc>
                <a:spcPct val="170000"/>
              </a:lnSpc>
            </a:pPr>
            <a:r>
              <a:rPr lang="en-US" sz="5600" dirty="0">
                <a:latin typeface="Arial" pitchFamily="34" charset="0"/>
                <a:cs typeface="Arial" pitchFamily="34" charset="0"/>
              </a:rPr>
              <a:t>On returning, the staff shall submit a formal report on work done during the sabbatical leave to the Vice Chancellor.</a:t>
            </a:r>
          </a:p>
          <a:p>
            <a:pPr lvl="0">
              <a:lnSpc>
                <a:spcPct val="170000"/>
              </a:lnSpc>
            </a:pPr>
            <a:r>
              <a:rPr lang="en-US" sz="5600" dirty="0">
                <a:latin typeface="Arial" pitchFamily="34" charset="0"/>
                <a:cs typeface="Arial" pitchFamily="34" charset="0"/>
              </a:rPr>
              <a:t>Staff to resume duty immediately following the expiration of the sabbatical leave period.</a:t>
            </a:r>
          </a:p>
          <a:p>
            <a:pPr lvl="0">
              <a:lnSpc>
                <a:spcPct val="170000"/>
              </a:lnSpc>
            </a:pPr>
            <a:r>
              <a:rPr lang="en-US" sz="5600" dirty="0">
                <a:latin typeface="Arial" pitchFamily="34" charset="0"/>
                <a:cs typeface="Arial" pitchFamily="34" charset="0"/>
              </a:rPr>
              <a:t>Sabbatical leave cannot be extended after the one year period normally allowed.</a:t>
            </a:r>
          </a:p>
          <a:p>
            <a:pPr lvl="0">
              <a:lnSpc>
                <a:spcPct val="170000"/>
              </a:lnSpc>
            </a:pPr>
            <a:r>
              <a:rPr lang="en-US" sz="5600" dirty="0">
                <a:latin typeface="Arial" pitchFamily="34" charset="0"/>
                <a:cs typeface="Arial" pitchFamily="34" charset="0"/>
              </a:rPr>
              <a:t>Staff granted sabbatical leave who fails to return to work in the University at the end of the </a:t>
            </a:r>
            <a:r>
              <a:rPr lang="en-US" sz="5600" dirty="0" smtClean="0">
                <a:latin typeface="Arial" pitchFamily="34" charset="0"/>
                <a:cs typeface="Arial" pitchFamily="34" charset="0"/>
              </a:rPr>
              <a:t>leave </a:t>
            </a:r>
            <a:r>
              <a:rPr lang="en-US" sz="5600" dirty="0">
                <a:latin typeface="Arial" pitchFamily="34" charset="0"/>
                <a:cs typeface="Arial" pitchFamily="34" charset="0"/>
              </a:rPr>
              <a:t>shall have his/her appointment terminated.</a:t>
            </a:r>
          </a:p>
          <a:p>
            <a:endParaRPr lang="en-US" dirty="0"/>
          </a:p>
        </p:txBody>
      </p:sp>
    </p:spTree>
    <p:extLst>
      <p:ext uri="{BB962C8B-B14F-4D97-AF65-F5344CB8AC3E}">
        <p14:creationId xmlns:p14="http://schemas.microsoft.com/office/powerpoint/2010/main" val="4944707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TRANSFERS AND SECONDMENTS</a:t>
            </a:r>
            <a:r>
              <a:rPr lang="en-US" dirty="0"/>
              <a:t/>
            </a:r>
            <a:br>
              <a:rPr lang="en-US" dirty="0"/>
            </a:br>
            <a:endParaRPr lang="en-US" dirty="0"/>
          </a:p>
        </p:txBody>
      </p:sp>
      <p:sp>
        <p:nvSpPr>
          <p:cNvPr id="3" name="Content Placeholder 2"/>
          <p:cNvSpPr>
            <a:spLocks noGrp="1"/>
          </p:cNvSpPr>
          <p:nvPr>
            <p:ph idx="1"/>
          </p:nvPr>
        </p:nvSpPr>
        <p:spPr>
          <a:xfrm>
            <a:off x="457200" y="1066800"/>
            <a:ext cx="8229600" cy="5638800"/>
          </a:xfrm>
        </p:spPr>
        <p:txBody>
          <a:bodyPr>
            <a:normAutofit fontScale="55000" lnSpcReduction="20000"/>
          </a:bodyPr>
          <a:lstStyle/>
          <a:p>
            <a:pPr marL="0" indent="0" algn="ctr">
              <a:buNone/>
            </a:pPr>
            <a:r>
              <a:rPr lang="en-US" sz="4400" b="1" i="1" dirty="0"/>
              <a:t>Procedure for </a:t>
            </a:r>
            <a:r>
              <a:rPr lang="en-US" sz="4400" b="1" i="1" dirty="0" smtClean="0"/>
              <a:t>Transfer</a:t>
            </a:r>
          </a:p>
          <a:p>
            <a:pPr lvl="0"/>
            <a:r>
              <a:rPr lang="en-US" sz="3500" dirty="0"/>
              <a:t>Transfer is the permanent release of an officer from one scheduled service to another or from one class to another within the same service</a:t>
            </a:r>
            <a:r>
              <a:rPr lang="en-US" sz="3500" b="1" i="1" dirty="0"/>
              <a:t>.</a:t>
            </a:r>
            <a:endParaRPr lang="en-US" sz="3500" dirty="0"/>
          </a:p>
          <a:p>
            <a:pPr lvl="0"/>
            <a:r>
              <a:rPr lang="en-US" sz="3500" dirty="0"/>
              <a:t>The member of staff seeking to transfer his service to another organization should apply to the Registrar requesting a transfer to that organization.</a:t>
            </a:r>
          </a:p>
          <a:p>
            <a:pPr lvl="0"/>
            <a:r>
              <a:rPr lang="en-US" sz="3500" dirty="0"/>
              <a:t>He should, in addition, request that other organization to provide him with a letter to the Registrar expressing its willingness to accept the officer on transfer.</a:t>
            </a:r>
          </a:p>
          <a:p>
            <a:pPr lvl="0"/>
            <a:r>
              <a:rPr lang="en-US" sz="3500" dirty="0"/>
              <a:t>He should address his application through his Head of Department who will signify whether or not he is willing to release him.</a:t>
            </a:r>
          </a:p>
          <a:p>
            <a:pPr lvl="0"/>
            <a:r>
              <a:rPr lang="en-US" sz="3500" dirty="0"/>
              <a:t>If the Head of Department is unable to release the staff, he should inform the Registrar who will in turn inform the organization requesting for the transfer of the inability of the University to release the staff.</a:t>
            </a:r>
          </a:p>
          <a:p>
            <a:pPr lvl="0"/>
            <a:r>
              <a:rPr lang="en-US" sz="3500" dirty="0"/>
              <a:t>Should that organization further presses the matter, the Vice Chancellor should be requested to recommend in accordance with the national interest, for the approval of the A. &amp; P.C. subject to ratification by Council. </a:t>
            </a:r>
          </a:p>
          <a:p>
            <a:pPr lvl="0"/>
            <a:r>
              <a:rPr lang="en-US" sz="3500" dirty="0"/>
              <a:t>If the Registrar is satisfied with the application, he will recommend it to the Vice Chancellor for approval on behalf of Council.</a:t>
            </a:r>
          </a:p>
          <a:p>
            <a:pPr marL="0" indent="0">
              <a:buNone/>
            </a:pPr>
            <a:endParaRPr lang="en-US" dirty="0"/>
          </a:p>
        </p:txBody>
      </p:sp>
    </p:spTree>
    <p:extLst>
      <p:ext uri="{BB962C8B-B14F-4D97-AF65-F5344CB8AC3E}">
        <p14:creationId xmlns:p14="http://schemas.microsoft.com/office/powerpoint/2010/main" val="34742707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200" b="1" i="1" dirty="0">
                <a:latin typeface="Arial" pitchFamily="34" charset="0"/>
                <a:cs typeface="Arial" pitchFamily="34" charset="0"/>
              </a:rPr>
              <a:t>Procedure for </a:t>
            </a:r>
            <a:r>
              <a:rPr lang="en-US" sz="3200" b="1" i="1" dirty="0" err="1">
                <a:latin typeface="Arial" pitchFamily="34" charset="0"/>
                <a:cs typeface="Arial" pitchFamily="34" charset="0"/>
              </a:rPr>
              <a:t>Secondment</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457200" y="990600"/>
            <a:ext cx="8229600" cy="5638800"/>
          </a:xfrm>
        </p:spPr>
        <p:txBody>
          <a:bodyPr>
            <a:normAutofit fontScale="62500" lnSpcReduction="20000"/>
          </a:bodyPr>
          <a:lstStyle/>
          <a:p>
            <a:pPr lvl="0"/>
            <a:r>
              <a:rPr lang="en-US" dirty="0" err="1"/>
              <a:t>Secondment</a:t>
            </a:r>
            <a:r>
              <a:rPr lang="en-US" dirty="0"/>
              <a:t> means temporary release of an officer to the service of another Government approved body or any recognized international organization or body for period not more than two years in the first instance subject to an extension for a further period of two years after which it becomes a transfer of service.</a:t>
            </a:r>
          </a:p>
          <a:p>
            <a:pPr lvl="0"/>
            <a:r>
              <a:rPr lang="en-US" dirty="0"/>
              <a:t>During the period of </a:t>
            </a:r>
            <a:r>
              <a:rPr lang="en-US" dirty="0" err="1"/>
              <a:t>secondment</a:t>
            </a:r>
            <a:r>
              <a:rPr lang="en-US" dirty="0"/>
              <a:t>, the body to who the staff is seconded will be responsible for the payment of the staff’s salary at whatever rate the two of them agree.</a:t>
            </a:r>
          </a:p>
          <a:p>
            <a:pPr lvl="0"/>
            <a:r>
              <a:rPr lang="en-US" dirty="0"/>
              <a:t>The person will also during the period enjoy leave and all other facilities as provided by the new employer.</a:t>
            </a:r>
          </a:p>
          <a:p>
            <a:pPr lvl="0"/>
            <a:r>
              <a:rPr lang="en-US" dirty="0"/>
              <a:t>However, he will continue to service all his obligations with </a:t>
            </a:r>
            <a:r>
              <a:rPr lang="en-US" dirty="0" err="1"/>
              <a:t>Ahmadu</a:t>
            </a:r>
            <a:r>
              <a:rPr lang="en-US" dirty="0"/>
              <a:t> Bello University such as repayment of loans owed to the University through his new employer who will undertake to collect the same on behalf of the University and remit same.</a:t>
            </a:r>
          </a:p>
          <a:p>
            <a:pPr lvl="0"/>
            <a:r>
              <a:rPr lang="en-US" dirty="0"/>
              <a:t>The person will be eligible for promotion during the period of </a:t>
            </a:r>
            <a:r>
              <a:rPr lang="en-US" dirty="0" err="1"/>
              <a:t>secondment</a:t>
            </a:r>
            <a:r>
              <a:rPr lang="en-US" dirty="0"/>
              <a:t> provided the organization to which he/she is seconded is an institution of higher learning and is engaged in a similar occupation as his/her assignment in </a:t>
            </a:r>
            <a:r>
              <a:rPr lang="en-US" dirty="0" err="1"/>
              <a:t>Ahmadu</a:t>
            </a:r>
            <a:r>
              <a:rPr lang="en-US" dirty="0"/>
              <a:t> Bello University.  For this case, the employer will submit appropriate recommendation.  The member of staff has to meet the minimum promotion requirements of the University.</a:t>
            </a:r>
          </a:p>
          <a:p>
            <a:endParaRPr lang="en-US" dirty="0"/>
          </a:p>
        </p:txBody>
      </p:sp>
    </p:spTree>
    <p:extLst>
      <p:ext uri="{BB962C8B-B14F-4D97-AF65-F5344CB8AC3E}">
        <p14:creationId xmlns:p14="http://schemas.microsoft.com/office/powerpoint/2010/main" val="3820785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lstStyle/>
          <a:p>
            <a:pPr algn="ctr"/>
            <a:r>
              <a:rPr lang="en-US" sz="2000" b="1" u="sng" dirty="0"/>
              <a:t>NEW AHMADU BELLO UNIVERSITY ORGANOGRAM</a:t>
            </a:r>
            <a:endParaRPr lang="en-US" sz="2000" dirty="0"/>
          </a:p>
          <a:p>
            <a:endParaRPr lang="en-US" dirty="0"/>
          </a:p>
        </p:txBody>
      </p:sp>
      <p:sp>
        <p:nvSpPr>
          <p:cNvPr id="7" name="TextBox 6"/>
          <p:cNvSpPr txBox="1"/>
          <p:nvPr/>
        </p:nvSpPr>
        <p:spPr>
          <a:xfrm>
            <a:off x="3048000" y="1143000"/>
            <a:ext cx="2819400" cy="369332"/>
          </a:xfrm>
          <a:prstGeom prst="rect">
            <a:avLst/>
          </a:prstGeom>
          <a:noFill/>
        </p:spPr>
        <p:txBody>
          <a:bodyPr wrap="square" rtlCol="0">
            <a:spAutoFit/>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038" y="574675"/>
            <a:ext cx="7780337"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500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70000" lnSpcReduction="20000"/>
          </a:bodyPr>
          <a:lstStyle/>
          <a:p>
            <a:pPr marL="0" indent="0" algn="ctr">
              <a:buNone/>
            </a:pPr>
            <a:r>
              <a:rPr lang="en-US" b="1" dirty="0"/>
              <a:t>DISCIPLINE</a:t>
            </a:r>
            <a:endParaRPr lang="en-US" dirty="0"/>
          </a:p>
          <a:p>
            <a:pPr lvl="0"/>
            <a:r>
              <a:rPr lang="en-US" dirty="0"/>
              <a:t>Every member of staff is expected to be disciplined and of good behavior throughout the period of his/her employment in the University.  Disciplinary action shall be taken against any member of staff who commits an act of misconduct or gross misconduct</a:t>
            </a:r>
            <a:r>
              <a:rPr lang="en-US" dirty="0" smtClean="0"/>
              <a:t>.</a:t>
            </a:r>
          </a:p>
          <a:p>
            <a:pPr marL="0" lvl="0" indent="0">
              <a:buNone/>
            </a:pPr>
            <a:endParaRPr lang="en-US" dirty="0"/>
          </a:p>
          <a:p>
            <a:r>
              <a:rPr lang="en-US" b="1" i="1" dirty="0" smtClean="0"/>
              <a:t>Act </a:t>
            </a:r>
            <a:r>
              <a:rPr lang="en-US" b="1" i="1" dirty="0"/>
              <a:t>of Misconduct</a:t>
            </a:r>
            <a:endParaRPr lang="en-US" dirty="0"/>
          </a:p>
          <a:p>
            <a:pPr lvl="0"/>
            <a:r>
              <a:rPr lang="en-US" dirty="0"/>
              <a:t>An act of misconduct means any act that is prejudicial to the good discipline and proper administration of the University.  It shall also include specific acts of wrong doing or an improper behavior, which is inimical to the image of the University and which can be investigated and proved.  For example</a:t>
            </a:r>
            <a:r>
              <a:rPr lang="en-US" dirty="0" smtClean="0"/>
              <a:t>:-</a:t>
            </a:r>
          </a:p>
          <a:p>
            <a:pPr marL="0" lvl="0" indent="0">
              <a:buNone/>
            </a:pPr>
            <a:r>
              <a:rPr lang="en-US" dirty="0"/>
              <a:t>	</a:t>
            </a:r>
            <a:r>
              <a:rPr lang="en-US" dirty="0" smtClean="0"/>
              <a:t>(</a:t>
            </a:r>
            <a:r>
              <a:rPr lang="en-US" dirty="0"/>
              <a:t>i)	Absence from duty without lawful excuse</a:t>
            </a:r>
          </a:p>
          <a:p>
            <a:pPr marL="457200" lvl="1" indent="0">
              <a:buNone/>
            </a:pPr>
            <a:r>
              <a:rPr lang="en-US" dirty="0" smtClean="0"/>
              <a:t>	(</a:t>
            </a:r>
            <a:r>
              <a:rPr lang="en-US" dirty="0"/>
              <a:t>ii)	Refusal to carry out lawful directives</a:t>
            </a:r>
          </a:p>
          <a:p>
            <a:pPr marL="0" indent="0">
              <a:buNone/>
            </a:pPr>
            <a:r>
              <a:rPr lang="en-US" dirty="0" smtClean="0"/>
              <a:t>	(</a:t>
            </a:r>
            <a:r>
              <a:rPr lang="en-US" dirty="0"/>
              <a:t>iii)	Negligence of duty</a:t>
            </a:r>
          </a:p>
          <a:p>
            <a:pPr marL="0" indent="0">
              <a:buNone/>
            </a:pPr>
            <a:r>
              <a:rPr lang="en-US" dirty="0" smtClean="0"/>
              <a:t>	(</a:t>
            </a:r>
            <a:r>
              <a:rPr lang="en-US" dirty="0"/>
              <a:t>vi)	False claims against the University</a:t>
            </a:r>
          </a:p>
          <a:p>
            <a:pPr marL="0" indent="0">
              <a:buNone/>
            </a:pPr>
            <a:r>
              <a:rPr lang="en-US" dirty="0" smtClean="0"/>
              <a:t>	(</a:t>
            </a:r>
            <a:r>
              <a:rPr lang="en-US" dirty="0"/>
              <a:t>v)	Financial embarrassment</a:t>
            </a:r>
          </a:p>
          <a:p>
            <a:pPr marL="0" indent="0">
              <a:buNone/>
            </a:pPr>
            <a:r>
              <a:rPr lang="en-US" dirty="0" smtClean="0"/>
              <a:t>	(</a:t>
            </a:r>
            <a:r>
              <a:rPr lang="en-US" dirty="0"/>
              <a:t>vi)	Unauthorized disclosure of official </a:t>
            </a:r>
            <a:r>
              <a:rPr lang="en-US" dirty="0" smtClean="0"/>
              <a:t>information</a:t>
            </a:r>
            <a:endParaRPr lang="en-US" dirty="0"/>
          </a:p>
        </p:txBody>
      </p:sp>
    </p:spTree>
    <p:extLst>
      <p:ext uri="{BB962C8B-B14F-4D97-AF65-F5344CB8AC3E}">
        <p14:creationId xmlns:p14="http://schemas.microsoft.com/office/powerpoint/2010/main" val="227160085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62500" lnSpcReduction="20000"/>
          </a:bodyPr>
          <a:lstStyle/>
          <a:p>
            <a:pPr marL="0" indent="0">
              <a:buNone/>
            </a:pPr>
            <a:r>
              <a:rPr lang="en-US" dirty="0" smtClean="0"/>
              <a:t>	(</a:t>
            </a:r>
            <a:r>
              <a:rPr lang="en-US" dirty="0"/>
              <a:t>vii)	Unruly behavior</a:t>
            </a:r>
          </a:p>
          <a:p>
            <a:pPr marL="0" indent="0">
              <a:buNone/>
            </a:pPr>
            <a:r>
              <a:rPr lang="en-US" dirty="0" smtClean="0"/>
              <a:t>	(</a:t>
            </a:r>
            <a:r>
              <a:rPr lang="en-US" dirty="0"/>
              <a:t>viii)	Dishonesty</a:t>
            </a:r>
          </a:p>
          <a:p>
            <a:pPr marL="0" indent="0">
              <a:buNone/>
            </a:pPr>
            <a:r>
              <a:rPr lang="en-US" dirty="0" smtClean="0"/>
              <a:t>	(</a:t>
            </a:r>
            <a:r>
              <a:rPr lang="en-US" dirty="0"/>
              <a:t>ix)	Drunkenness</a:t>
            </a:r>
          </a:p>
          <a:p>
            <a:pPr marL="0" indent="0">
              <a:buNone/>
            </a:pPr>
            <a:r>
              <a:rPr lang="en-US" dirty="0" smtClean="0"/>
              <a:t>	(</a:t>
            </a:r>
            <a:r>
              <a:rPr lang="en-US" dirty="0"/>
              <a:t>x)	Insubordination</a:t>
            </a:r>
          </a:p>
          <a:p>
            <a:pPr marL="0" indent="0">
              <a:buNone/>
            </a:pPr>
            <a:r>
              <a:rPr lang="en-US" dirty="0" smtClean="0"/>
              <a:t>	(</a:t>
            </a:r>
            <a:r>
              <a:rPr lang="en-US" dirty="0"/>
              <a:t>xi)	Committing any acts inconsistent with the proper </a:t>
            </a:r>
            <a:r>
              <a:rPr lang="en-US" dirty="0" smtClean="0"/>
              <a:t>			performance </a:t>
            </a:r>
            <a:r>
              <a:rPr lang="en-US" dirty="0"/>
              <a:t>of the duties for which the member of </a:t>
            </a:r>
            <a:r>
              <a:rPr lang="en-US" dirty="0" smtClean="0"/>
              <a:t>			staff </a:t>
            </a:r>
            <a:r>
              <a:rPr lang="en-US" dirty="0"/>
              <a:t>was employed.</a:t>
            </a:r>
          </a:p>
          <a:p>
            <a:pPr marL="0" indent="0">
              <a:buNone/>
            </a:pPr>
            <a:r>
              <a:rPr lang="en-US" dirty="0" smtClean="0"/>
              <a:t>	(</a:t>
            </a:r>
            <a:r>
              <a:rPr lang="en-US" dirty="0"/>
              <a:t>xii)	Refusal to proceed on transfer or accept posting.</a:t>
            </a:r>
          </a:p>
          <a:p>
            <a:pPr marL="0" indent="0">
              <a:buNone/>
            </a:pPr>
            <a:r>
              <a:rPr lang="en-US" dirty="0" smtClean="0"/>
              <a:t>	(</a:t>
            </a:r>
            <a:r>
              <a:rPr lang="en-US" dirty="0"/>
              <a:t>xiii)	Habitual lateness to work.</a:t>
            </a:r>
          </a:p>
          <a:p>
            <a:pPr marL="0" indent="0">
              <a:buNone/>
            </a:pPr>
            <a:r>
              <a:rPr lang="en-US" dirty="0" smtClean="0"/>
              <a:t>	(</a:t>
            </a:r>
            <a:r>
              <a:rPr lang="en-US" dirty="0"/>
              <a:t>xiv)	Deliberate delay in carrying out official duties.</a:t>
            </a:r>
          </a:p>
          <a:p>
            <a:pPr marL="0" indent="0">
              <a:buNone/>
            </a:pPr>
            <a:r>
              <a:rPr lang="en-US" dirty="0" smtClean="0"/>
              <a:t>	(</a:t>
            </a:r>
            <a:r>
              <a:rPr lang="en-US" dirty="0"/>
              <a:t>xv)	Failure to keep records</a:t>
            </a:r>
          </a:p>
          <a:p>
            <a:pPr marL="0" indent="0">
              <a:buNone/>
            </a:pPr>
            <a:r>
              <a:rPr lang="en-US" dirty="0" smtClean="0"/>
              <a:t>	(</a:t>
            </a:r>
            <a:r>
              <a:rPr lang="en-US" dirty="0"/>
              <a:t>xvi)	Sleeping on duty</a:t>
            </a:r>
          </a:p>
          <a:p>
            <a:pPr marL="0" indent="0">
              <a:buNone/>
            </a:pPr>
            <a:r>
              <a:rPr lang="en-US" dirty="0" smtClean="0"/>
              <a:t>	(</a:t>
            </a:r>
            <a:r>
              <a:rPr lang="en-US" dirty="0"/>
              <a:t>xvii)	Improper dressing to work</a:t>
            </a:r>
          </a:p>
          <a:p>
            <a:pPr marL="0" indent="0">
              <a:buNone/>
            </a:pPr>
            <a:r>
              <a:rPr lang="en-US" dirty="0" smtClean="0"/>
              <a:t>	(</a:t>
            </a:r>
            <a:r>
              <a:rPr lang="en-US" dirty="0"/>
              <a:t>xviii)	Hawking of merchandise during office hours</a:t>
            </a:r>
          </a:p>
          <a:p>
            <a:pPr marL="0" indent="0">
              <a:buNone/>
            </a:pPr>
            <a:r>
              <a:rPr lang="en-US" dirty="0" smtClean="0"/>
              <a:t>	(</a:t>
            </a:r>
            <a:r>
              <a:rPr lang="en-US" dirty="0"/>
              <a:t>xix)	Malingering</a:t>
            </a:r>
          </a:p>
          <a:p>
            <a:pPr marL="0" indent="0">
              <a:buNone/>
            </a:pPr>
            <a:r>
              <a:rPr lang="en-US" dirty="0" smtClean="0"/>
              <a:t>	(</a:t>
            </a:r>
            <a:r>
              <a:rPr lang="en-US" dirty="0"/>
              <a:t>xx)	Discourteous behavior in public</a:t>
            </a:r>
          </a:p>
          <a:p>
            <a:pPr marL="0" indent="0">
              <a:buNone/>
            </a:pPr>
            <a:r>
              <a:rPr lang="en-US" dirty="0" smtClean="0"/>
              <a:t>	(xxi</a:t>
            </a:r>
            <a:r>
              <a:rPr lang="en-US" dirty="0"/>
              <a:t>)	Failure to exhaust internal mechanism in seeking for </a:t>
            </a:r>
            <a:r>
              <a:rPr lang="en-US" dirty="0" smtClean="0"/>
              <a:t>			redress</a:t>
            </a:r>
            <a:r>
              <a:rPr lang="en-US" dirty="0"/>
              <a:t>.</a:t>
            </a:r>
          </a:p>
        </p:txBody>
      </p:sp>
    </p:spTree>
    <p:extLst>
      <p:ext uri="{BB962C8B-B14F-4D97-AF65-F5344CB8AC3E}">
        <p14:creationId xmlns:p14="http://schemas.microsoft.com/office/powerpoint/2010/main" val="15286243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62500" lnSpcReduction="20000"/>
          </a:bodyPr>
          <a:lstStyle/>
          <a:p>
            <a:r>
              <a:rPr lang="en-US" b="1" i="1" dirty="0"/>
              <a:t>Gross Misconduct</a:t>
            </a:r>
            <a:endParaRPr lang="en-US" dirty="0"/>
          </a:p>
          <a:p>
            <a:pPr lvl="0"/>
            <a:r>
              <a:rPr lang="en-US" dirty="0"/>
              <a:t>A gross misconduct is a specific act of very serious wrongdoing and improper behavior, which is inimical to the image of the University and which can be investigated and if proven, may lead to dismissal.  It includes:</a:t>
            </a:r>
          </a:p>
          <a:p>
            <a:pPr marL="0" indent="0">
              <a:buNone/>
            </a:pPr>
            <a:r>
              <a:rPr lang="en-US" dirty="0" smtClean="0"/>
              <a:t>	(</a:t>
            </a:r>
            <a:r>
              <a:rPr lang="en-US" dirty="0"/>
              <a:t>i)	Conviction on a criminal offence</a:t>
            </a:r>
          </a:p>
          <a:p>
            <a:pPr marL="0" indent="0">
              <a:buNone/>
            </a:pPr>
            <a:r>
              <a:rPr lang="en-US" dirty="0" smtClean="0"/>
              <a:t>	(</a:t>
            </a:r>
            <a:r>
              <a:rPr lang="en-US" dirty="0"/>
              <a:t>ii)	Withholding of files</a:t>
            </a:r>
          </a:p>
          <a:p>
            <a:pPr marL="0" indent="0">
              <a:buNone/>
            </a:pPr>
            <a:r>
              <a:rPr lang="en-US" dirty="0" smtClean="0"/>
              <a:t>	(</a:t>
            </a:r>
            <a:r>
              <a:rPr lang="en-US" dirty="0"/>
              <a:t>iii)	Absence from duty without leave</a:t>
            </a:r>
          </a:p>
          <a:p>
            <a:pPr marL="0" indent="0">
              <a:buNone/>
            </a:pPr>
            <a:r>
              <a:rPr lang="en-US" dirty="0" smtClean="0"/>
              <a:t>	(</a:t>
            </a:r>
            <a:r>
              <a:rPr lang="en-US" dirty="0"/>
              <a:t>iv)	Bankruptcy as defined by bankruptcy law</a:t>
            </a:r>
          </a:p>
          <a:p>
            <a:pPr marL="0" indent="0">
              <a:buNone/>
            </a:pPr>
            <a:r>
              <a:rPr lang="en-US" dirty="0" smtClean="0"/>
              <a:t>	(</a:t>
            </a:r>
            <a:r>
              <a:rPr lang="en-US" dirty="0"/>
              <a:t>v)	Serious financial embarrassment </a:t>
            </a:r>
          </a:p>
          <a:p>
            <a:pPr marL="0" indent="0">
              <a:buNone/>
            </a:pPr>
            <a:r>
              <a:rPr lang="en-US" dirty="0" smtClean="0"/>
              <a:t>	(</a:t>
            </a:r>
            <a:r>
              <a:rPr lang="en-US" dirty="0"/>
              <a:t>vi)	Act prejudicial to the security of the State</a:t>
            </a:r>
          </a:p>
          <a:p>
            <a:pPr marL="0" indent="0">
              <a:buNone/>
            </a:pPr>
            <a:r>
              <a:rPr lang="en-US" dirty="0" smtClean="0"/>
              <a:t>	(</a:t>
            </a:r>
            <a:r>
              <a:rPr lang="en-US" dirty="0"/>
              <a:t>vii)	Holding more than one full-time paid job</a:t>
            </a:r>
          </a:p>
          <a:p>
            <a:pPr marL="0" indent="0">
              <a:buNone/>
            </a:pPr>
            <a:r>
              <a:rPr lang="en-US" dirty="0" smtClean="0"/>
              <a:t>	(</a:t>
            </a:r>
            <a:r>
              <a:rPr lang="en-US" dirty="0"/>
              <a:t>viii)	Taking up any appointment without an approval</a:t>
            </a:r>
          </a:p>
          <a:p>
            <a:pPr marL="0" indent="0">
              <a:buNone/>
            </a:pPr>
            <a:r>
              <a:rPr lang="en-US" dirty="0" smtClean="0"/>
              <a:t>	(</a:t>
            </a:r>
            <a:r>
              <a:rPr lang="en-US" dirty="0"/>
              <a:t>ix)	Divided loyalty</a:t>
            </a:r>
          </a:p>
          <a:p>
            <a:pPr marL="0" indent="0">
              <a:buNone/>
            </a:pPr>
            <a:r>
              <a:rPr lang="en-US" dirty="0" smtClean="0"/>
              <a:t>	(</a:t>
            </a:r>
            <a:r>
              <a:rPr lang="en-US" dirty="0"/>
              <a:t>x)	Sabotage</a:t>
            </a:r>
          </a:p>
          <a:p>
            <a:pPr marL="0" indent="0">
              <a:buNone/>
            </a:pPr>
            <a:r>
              <a:rPr lang="en-US" dirty="0" smtClean="0"/>
              <a:t>	(</a:t>
            </a:r>
            <a:r>
              <a:rPr lang="en-US" dirty="0"/>
              <a:t>xi)	Willful damage to University property</a:t>
            </a:r>
          </a:p>
          <a:p>
            <a:pPr marL="0" indent="0">
              <a:buNone/>
            </a:pPr>
            <a:r>
              <a:rPr lang="en-US" dirty="0" smtClean="0"/>
              <a:t>	(</a:t>
            </a:r>
            <a:r>
              <a:rPr lang="en-US" dirty="0"/>
              <a:t>xii)	Sexual harassment</a:t>
            </a:r>
          </a:p>
          <a:p>
            <a:pPr marL="0" indent="0">
              <a:buNone/>
            </a:pPr>
            <a:r>
              <a:rPr lang="en-US" dirty="0" smtClean="0"/>
              <a:t>	(</a:t>
            </a:r>
            <a:r>
              <a:rPr lang="en-US" dirty="0"/>
              <a:t>xiii)	Any other act unbecoming of a public officer</a:t>
            </a:r>
          </a:p>
          <a:p>
            <a:pPr marL="0" indent="0">
              <a:buNone/>
            </a:pPr>
            <a:r>
              <a:rPr lang="en-US" dirty="0" smtClean="0"/>
              <a:t>	(</a:t>
            </a:r>
            <a:r>
              <a:rPr lang="en-US" dirty="0"/>
              <a:t>xiv)	Plagiarism</a:t>
            </a:r>
          </a:p>
          <a:p>
            <a:endParaRPr lang="en-US" dirty="0"/>
          </a:p>
        </p:txBody>
      </p:sp>
    </p:spTree>
    <p:extLst>
      <p:ext uri="{BB962C8B-B14F-4D97-AF65-F5344CB8AC3E}">
        <p14:creationId xmlns:p14="http://schemas.microsoft.com/office/powerpoint/2010/main" val="38605289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pPr marL="0" indent="0">
              <a:buNone/>
            </a:pPr>
            <a:r>
              <a:rPr lang="en-US" dirty="0" smtClean="0"/>
              <a:t>	(</a:t>
            </a:r>
            <a:r>
              <a:rPr lang="en-US" dirty="0"/>
              <a:t>xv)	Bribery</a:t>
            </a:r>
          </a:p>
          <a:p>
            <a:pPr marL="0" indent="0">
              <a:buNone/>
            </a:pPr>
            <a:r>
              <a:rPr lang="en-US" dirty="0" smtClean="0"/>
              <a:t>	(</a:t>
            </a:r>
            <a:r>
              <a:rPr lang="en-US" dirty="0" smtClean="0"/>
              <a:t>xvi</a:t>
            </a:r>
            <a:r>
              <a:rPr lang="en-US" dirty="0" smtClean="0"/>
              <a:t>)	Corruption</a:t>
            </a:r>
            <a:endParaRPr lang="en-US" dirty="0"/>
          </a:p>
          <a:p>
            <a:pPr marL="0" indent="0">
              <a:buNone/>
            </a:pPr>
            <a:r>
              <a:rPr lang="en-US" dirty="0" smtClean="0"/>
              <a:t>	(</a:t>
            </a:r>
            <a:r>
              <a:rPr lang="en-US" dirty="0" smtClean="0"/>
              <a:t>xvii</a:t>
            </a:r>
            <a:r>
              <a:rPr lang="en-US" dirty="0" smtClean="0"/>
              <a:t>)	Embezzlement</a:t>
            </a:r>
            <a:endParaRPr lang="en-US" dirty="0"/>
          </a:p>
          <a:p>
            <a:pPr marL="0" indent="0">
              <a:buNone/>
            </a:pPr>
            <a:r>
              <a:rPr lang="en-US" dirty="0" smtClean="0"/>
              <a:t>	(</a:t>
            </a:r>
            <a:r>
              <a:rPr lang="en-US" dirty="0" smtClean="0"/>
              <a:t>xix</a:t>
            </a:r>
            <a:r>
              <a:rPr lang="en-US" dirty="0" smtClean="0"/>
              <a:t>)	Fraud</a:t>
            </a:r>
            <a:endParaRPr lang="en-US" dirty="0"/>
          </a:p>
          <a:p>
            <a:pPr marL="0" indent="0">
              <a:buNone/>
            </a:pPr>
            <a:r>
              <a:rPr lang="en-US" dirty="0" smtClean="0"/>
              <a:t>	(</a:t>
            </a:r>
            <a:r>
              <a:rPr lang="en-US" dirty="0"/>
              <a:t>xx)	Infringement of University copyright </a:t>
            </a:r>
            <a:r>
              <a:rPr lang="en-US" dirty="0" smtClean="0"/>
              <a:t>		ownership</a:t>
            </a:r>
            <a:endParaRPr lang="en-US" dirty="0"/>
          </a:p>
          <a:p>
            <a:pPr marL="0" indent="0">
              <a:buNone/>
            </a:pPr>
            <a:r>
              <a:rPr lang="en-US" dirty="0" smtClean="0"/>
              <a:t>	(</a:t>
            </a:r>
            <a:r>
              <a:rPr lang="en-US" dirty="0" smtClean="0"/>
              <a:t>xxi</a:t>
            </a:r>
            <a:r>
              <a:rPr lang="en-US" dirty="0" smtClean="0"/>
              <a:t>)	Examination </a:t>
            </a:r>
            <a:r>
              <a:rPr lang="en-US" dirty="0"/>
              <a:t>malpractice</a:t>
            </a:r>
          </a:p>
          <a:p>
            <a:pPr marL="0" indent="0">
              <a:buNone/>
            </a:pPr>
            <a:r>
              <a:rPr lang="en-US" dirty="0" smtClean="0"/>
              <a:t>	(</a:t>
            </a:r>
            <a:r>
              <a:rPr lang="en-US" dirty="0" smtClean="0"/>
              <a:t>xxii</a:t>
            </a:r>
            <a:r>
              <a:rPr lang="en-US" dirty="0" smtClean="0"/>
              <a:t>)	Committing </a:t>
            </a:r>
            <a:r>
              <a:rPr lang="en-US" dirty="0"/>
              <a:t>any other act which is </a:t>
            </a:r>
            <a:r>
              <a:rPr lang="en-US" dirty="0" smtClean="0"/>
              <a:t>			inconsistent </a:t>
            </a:r>
            <a:r>
              <a:rPr lang="en-US" dirty="0"/>
              <a:t>with the proper </a:t>
            </a:r>
            <a:r>
              <a:rPr lang="en-US" dirty="0" smtClean="0"/>
              <a:t>				performance </a:t>
            </a:r>
            <a:r>
              <a:rPr lang="en-US" dirty="0"/>
              <a:t>of the duties for which the </a:t>
            </a:r>
            <a:r>
              <a:rPr lang="en-US" dirty="0" smtClean="0"/>
              <a:t>		member </a:t>
            </a:r>
            <a:r>
              <a:rPr lang="en-US" dirty="0"/>
              <a:t>of staff was employed.	</a:t>
            </a:r>
          </a:p>
          <a:p>
            <a:pPr marL="0" indent="0">
              <a:buNone/>
            </a:pPr>
            <a:r>
              <a:rPr lang="en-US" dirty="0" smtClean="0"/>
              <a:t>	(</a:t>
            </a:r>
            <a:r>
              <a:rPr lang="en-US" dirty="0" smtClean="0"/>
              <a:t>xviii</a:t>
            </a:r>
            <a:r>
              <a:rPr lang="en-US" dirty="0" smtClean="0"/>
              <a:t>)	Falsification </a:t>
            </a:r>
            <a:r>
              <a:rPr lang="en-US" dirty="0"/>
              <a:t>of records or accounts.</a:t>
            </a:r>
          </a:p>
          <a:p>
            <a:endParaRPr lang="en-US" dirty="0"/>
          </a:p>
        </p:txBody>
      </p:sp>
    </p:spTree>
    <p:extLst>
      <p:ext uri="{BB962C8B-B14F-4D97-AF65-F5344CB8AC3E}">
        <p14:creationId xmlns:p14="http://schemas.microsoft.com/office/powerpoint/2010/main" val="245649808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9029"/>
            <a:ext cx="8229600" cy="1143000"/>
          </a:xfrm>
        </p:spPr>
        <p:txBody>
          <a:bodyPr>
            <a:normAutofit/>
          </a:bodyPr>
          <a:lstStyle/>
          <a:p>
            <a:r>
              <a:rPr lang="en-US" sz="3000" b="1" i="1" dirty="0">
                <a:latin typeface="Arial" pitchFamily="34" charset="0"/>
                <a:cs typeface="Arial" pitchFamily="34" charset="0"/>
              </a:rPr>
              <a:t>Procedure for Discipline</a:t>
            </a:r>
            <a:endParaRPr lang="en-US" sz="3000" dirty="0">
              <a:latin typeface="Arial" pitchFamily="34" charset="0"/>
              <a:cs typeface="Arial" pitchFamily="34" charset="0"/>
            </a:endParaRPr>
          </a:p>
        </p:txBody>
      </p:sp>
      <p:sp>
        <p:nvSpPr>
          <p:cNvPr id="3" name="Content Placeholder 2"/>
          <p:cNvSpPr>
            <a:spLocks noGrp="1"/>
          </p:cNvSpPr>
          <p:nvPr>
            <p:ph idx="1"/>
          </p:nvPr>
        </p:nvSpPr>
        <p:spPr>
          <a:xfrm>
            <a:off x="457200" y="1066800"/>
            <a:ext cx="8229600" cy="5334000"/>
          </a:xfrm>
        </p:spPr>
        <p:txBody>
          <a:bodyPr>
            <a:normAutofit fontScale="55000" lnSpcReduction="20000"/>
          </a:bodyPr>
          <a:lstStyle/>
          <a:p>
            <a:pPr>
              <a:lnSpc>
                <a:spcPct val="170000"/>
              </a:lnSpc>
            </a:pPr>
            <a:r>
              <a:rPr lang="en-US" dirty="0"/>
              <a:t>As soon as a superior officer is dissatisfied with the behavior of </a:t>
            </a:r>
            <a:r>
              <a:rPr lang="en-US" dirty="0" smtClean="0"/>
              <a:t>any </a:t>
            </a:r>
            <a:r>
              <a:rPr lang="en-US" dirty="0"/>
              <a:t>officer subordinate to him, it shall be the duty of the superior officer to inform the subordinate in writing, giving details of his unsatisfactory behavior and calling upon the staff member to submit within a specific period, such written representation as he (staff member) may wish to make to exculpate himself from disciplinary action.</a:t>
            </a:r>
          </a:p>
          <a:p>
            <a:pPr>
              <a:lnSpc>
                <a:spcPct val="170000"/>
              </a:lnSpc>
            </a:pPr>
            <a:r>
              <a:rPr lang="en-US" dirty="0" smtClean="0"/>
              <a:t>Where </a:t>
            </a:r>
            <a:r>
              <a:rPr lang="en-US" dirty="0"/>
              <a:t>such superior officer is not satisfied with the written representation of the staff member, he shall refer the matter to the Vice Chancellor who shall, where he deems fit, direct the Registrar to commence disciplinary proceedings against the staff member.</a:t>
            </a:r>
          </a:p>
          <a:p>
            <a:pPr>
              <a:lnSpc>
                <a:spcPct val="170000"/>
              </a:lnSpc>
            </a:pPr>
            <a:r>
              <a:rPr lang="en-US" dirty="0" smtClean="0"/>
              <a:t>The </a:t>
            </a:r>
            <a:r>
              <a:rPr lang="en-US" dirty="0"/>
              <a:t>Vice Chancellor shall ensure that proper and fair opportunity is given to the staff member to respond to the case instituted against him.</a:t>
            </a:r>
          </a:p>
          <a:p>
            <a:endParaRPr lang="en-US" dirty="0"/>
          </a:p>
        </p:txBody>
      </p:sp>
    </p:spTree>
    <p:extLst>
      <p:ext uri="{BB962C8B-B14F-4D97-AF65-F5344CB8AC3E}">
        <p14:creationId xmlns:p14="http://schemas.microsoft.com/office/powerpoint/2010/main" val="9333485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r>
              <a:rPr lang="en-US" dirty="0"/>
              <a:t>Where the Vice Chancellor considers that a proper case of misconduct has been made against the staff member, he shall, on the strength of the case, refer the matter to the Senior Staff Disciplinary Committee for appropriate disciplinary measure in accordance with the University Statutes.</a:t>
            </a:r>
          </a:p>
          <a:p>
            <a:r>
              <a:rPr lang="en-US" dirty="0" smtClean="0"/>
              <a:t>The </a:t>
            </a:r>
            <a:r>
              <a:rPr lang="en-US" dirty="0"/>
              <a:t>ultimate penalty for gross misconduct is dismissal.  The dismissal shall be effective from the date on which he is notified thereof.</a:t>
            </a:r>
          </a:p>
          <a:p>
            <a:r>
              <a:rPr lang="en-US" dirty="0" smtClean="0"/>
              <a:t>Any </a:t>
            </a:r>
            <a:r>
              <a:rPr lang="en-US" dirty="0"/>
              <a:t>employee dissatisfied with the disciplinary action taken against him/her under these regulations, shall have a right of petition/appeal to the University Council, through the Registrar.  The right of petition/appeal does not carry with it, a right of personal appearance before the Council.  </a:t>
            </a:r>
          </a:p>
          <a:p>
            <a:r>
              <a:rPr lang="en-US" dirty="0" smtClean="0"/>
              <a:t>The </a:t>
            </a:r>
            <a:r>
              <a:rPr lang="en-US" dirty="0"/>
              <a:t>decision of Council on such a petition/appeal shall be final.</a:t>
            </a:r>
          </a:p>
          <a:p>
            <a:endParaRPr lang="en-US" dirty="0"/>
          </a:p>
        </p:txBody>
      </p:sp>
    </p:spTree>
    <p:extLst>
      <p:ext uri="{BB962C8B-B14F-4D97-AF65-F5344CB8AC3E}">
        <p14:creationId xmlns:p14="http://schemas.microsoft.com/office/powerpoint/2010/main" val="32421966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	</a:t>
            </a:r>
            <a:r>
              <a:rPr lang="en-US" sz="3600" b="1" i="1" dirty="0">
                <a:latin typeface="Arial" pitchFamily="34" charset="0"/>
                <a:cs typeface="Arial" pitchFamily="34" charset="0"/>
              </a:rPr>
              <a:t>Types of Disciplinary Measures</a:t>
            </a:r>
            <a:r>
              <a:rPr lang="en-US" sz="3600" dirty="0"/>
              <a:t/>
            </a:r>
            <a:br>
              <a:rPr lang="en-US" sz="3600" dirty="0"/>
            </a:br>
            <a:endParaRPr lang="en-US" sz="3600" dirty="0"/>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pPr marL="0" indent="0">
              <a:buNone/>
            </a:pPr>
            <a:r>
              <a:rPr lang="en-US" dirty="0" smtClean="0"/>
              <a:t>(a)	Drawing </a:t>
            </a:r>
            <a:r>
              <a:rPr lang="en-US" dirty="0"/>
              <a:t>attention to shortcomings</a:t>
            </a:r>
            <a:r>
              <a:rPr lang="en-US" dirty="0" smtClean="0"/>
              <a:t>.</a:t>
            </a:r>
          </a:p>
          <a:p>
            <a:pPr marL="0" indent="0">
              <a:buNone/>
            </a:pPr>
            <a:r>
              <a:rPr lang="en-US" dirty="0" smtClean="0"/>
              <a:t>(b)	Issuance </a:t>
            </a:r>
            <a:r>
              <a:rPr lang="en-US" dirty="0"/>
              <a:t>of Query</a:t>
            </a:r>
          </a:p>
          <a:p>
            <a:pPr marL="0" indent="0">
              <a:buNone/>
            </a:pPr>
            <a:r>
              <a:rPr lang="en-US" dirty="0" smtClean="0"/>
              <a:t>(c) 	Formal </a:t>
            </a:r>
            <a:r>
              <a:rPr lang="en-US" dirty="0"/>
              <a:t>written warning</a:t>
            </a:r>
          </a:p>
          <a:p>
            <a:pPr marL="0" indent="0">
              <a:buNone/>
            </a:pPr>
            <a:r>
              <a:rPr lang="en-US" dirty="0" smtClean="0"/>
              <a:t>(d) 	Interdiction</a:t>
            </a:r>
            <a:endParaRPr lang="en-US" dirty="0"/>
          </a:p>
          <a:p>
            <a:pPr marL="0" indent="0">
              <a:buNone/>
            </a:pPr>
            <a:r>
              <a:rPr lang="en-US" dirty="0" smtClean="0"/>
              <a:t>(e) 	Suspension</a:t>
            </a:r>
            <a:endParaRPr lang="en-US" dirty="0"/>
          </a:p>
          <a:p>
            <a:pPr marL="0" indent="0">
              <a:buNone/>
            </a:pPr>
            <a:r>
              <a:rPr lang="en-US" dirty="0" smtClean="0"/>
              <a:t>(f) 	Deferment </a:t>
            </a:r>
            <a:r>
              <a:rPr lang="en-US" dirty="0"/>
              <a:t>of increment</a:t>
            </a:r>
          </a:p>
          <a:p>
            <a:pPr marL="0" indent="0">
              <a:buNone/>
            </a:pPr>
            <a:r>
              <a:rPr lang="en-US" dirty="0" smtClean="0"/>
              <a:t>(g) 	Withholding </a:t>
            </a:r>
            <a:r>
              <a:rPr lang="en-US" dirty="0"/>
              <a:t>of increment</a:t>
            </a:r>
          </a:p>
          <a:p>
            <a:pPr marL="0" indent="0">
              <a:buNone/>
            </a:pPr>
            <a:r>
              <a:rPr lang="en-US" dirty="0" smtClean="0"/>
              <a:t>(h) 	Reduction </a:t>
            </a:r>
            <a:r>
              <a:rPr lang="en-US" dirty="0"/>
              <a:t>in rank</a:t>
            </a:r>
          </a:p>
          <a:p>
            <a:pPr marL="0" indent="0">
              <a:buNone/>
            </a:pPr>
            <a:r>
              <a:rPr lang="en-US" dirty="0" smtClean="0"/>
              <a:t>(i) 	Termination</a:t>
            </a:r>
            <a:endParaRPr lang="en-US" dirty="0"/>
          </a:p>
          <a:p>
            <a:pPr marL="0" indent="0">
              <a:buNone/>
            </a:pPr>
            <a:r>
              <a:rPr lang="en-US" dirty="0" smtClean="0"/>
              <a:t>(j) 	Dismissal</a:t>
            </a:r>
            <a:endParaRPr lang="en-US" dirty="0"/>
          </a:p>
          <a:p>
            <a:pPr marL="0" indent="0">
              <a:buNone/>
            </a:pPr>
            <a:r>
              <a:rPr lang="en-US" dirty="0" smtClean="0"/>
              <a:t>(k) 	Surcharge </a:t>
            </a:r>
            <a:r>
              <a:rPr lang="en-US" dirty="0"/>
              <a:t>for loss or damage to University property	</a:t>
            </a:r>
          </a:p>
          <a:p>
            <a:pPr marL="0" indent="0">
              <a:buNone/>
            </a:pPr>
            <a:r>
              <a:rPr lang="en-US" dirty="0"/>
              <a:t>(l)	Any other sanction as may be prescribed by the Senior Staff </a:t>
            </a:r>
            <a:r>
              <a:rPr lang="en-US" dirty="0" smtClean="0"/>
              <a:t>	Disciplinary </a:t>
            </a:r>
            <a:r>
              <a:rPr lang="en-US" dirty="0"/>
              <a:t>Committee and approved by the Governing </a:t>
            </a:r>
            <a:r>
              <a:rPr lang="en-US" dirty="0" smtClean="0"/>
              <a:t>	Council</a:t>
            </a:r>
            <a:r>
              <a:rPr lang="en-US" dirty="0"/>
              <a:t>.</a:t>
            </a:r>
          </a:p>
          <a:p>
            <a:endParaRPr lang="en-US" dirty="0"/>
          </a:p>
        </p:txBody>
      </p:sp>
    </p:spTree>
    <p:extLst>
      <p:ext uri="{BB962C8B-B14F-4D97-AF65-F5344CB8AC3E}">
        <p14:creationId xmlns:p14="http://schemas.microsoft.com/office/powerpoint/2010/main" val="417253563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a:t>Procedures for submitting applications</a:t>
            </a:r>
            <a:r>
              <a:rPr lang="en-US" sz="2800" dirty="0"/>
              <a:t/>
            </a:r>
            <a:br>
              <a:rPr lang="en-US" sz="2800" dirty="0"/>
            </a:br>
            <a:endParaRPr lang="en-US" sz="2800" dirty="0"/>
          </a:p>
        </p:txBody>
      </p:sp>
      <p:sp>
        <p:nvSpPr>
          <p:cNvPr id="3" name="Content Placeholder 2"/>
          <p:cNvSpPr>
            <a:spLocks noGrp="1"/>
          </p:cNvSpPr>
          <p:nvPr>
            <p:ph idx="1"/>
          </p:nvPr>
        </p:nvSpPr>
        <p:spPr>
          <a:xfrm>
            <a:off x="457200" y="1066800"/>
            <a:ext cx="8229600" cy="5334000"/>
          </a:xfrm>
        </p:spPr>
        <p:txBody>
          <a:bodyPr>
            <a:normAutofit fontScale="62500" lnSpcReduction="20000"/>
          </a:bodyPr>
          <a:lstStyle/>
          <a:p>
            <a:r>
              <a:rPr lang="en-US" dirty="0">
                <a:latin typeface="Arial" pitchFamily="34" charset="0"/>
                <a:cs typeface="Arial" pitchFamily="34" charset="0"/>
              </a:rPr>
              <a:t>It is not uncommon for staff members to apply to the Vice Chancellor or Registrar for one thing or another.  </a:t>
            </a:r>
          </a:p>
          <a:p>
            <a:r>
              <a:rPr lang="en-US" dirty="0" smtClean="0">
                <a:latin typeface="Arial" pitchFamily="34" charset="0"/>
                <a:cs typeface="Arial" pitchFamily="34" charset="0"/>
              </a:rPr>
              <a:t>For </a:t>
            </a:r>
            <a:r>
              <a:rPr lang="en-US" dirty="0">
                <a:latin typeface="Arial" pitchFamily="34" charset="0"/>
                <a:cs typeface="Arial" pitchFamily="34" charset="0"/>
              </a:rPr>
              <a:t>example, application may be made for leave, permission to attend a conference/workshop, permission to be away from duty, etc.</a:t>
            </a:r>
          </a:p>
          <a:p>
            <a:r>
              <a:rPr lang="en-US" dirty="0" smtClean="0">
                <a:latin typeface="Arial" pitchFamily="34" charset="0"/>
                <a:cs typeface="Arial" pitchFamily="34" charset="0"/>
              </a:rPr>
              <a:t>Such </a:t>
            </a:r>
            <a:r>
              <a:rPr lang="en-US" dirty="0">
                <a:latin typeface="Arial" pitchFamily="34" charset="0"/>
                <a:cs typeface="Arial" pitchFamily="34" charset="0"/>
              </a:rPr>
              <a:t>an application must be submitted ahead of time, not less than two weeks before the date of departure.</a:t>
            </a:r>
          </a:p>
          <a:p>
            <a:r>
              <a:rPr lang="en-US" dirty="0" smtClean="0">
                <a:latin typeface="Arial" pitchFamily="34" charset="0"/>
                <a:cs typeface="Arial" pitchFamily="34" charset="0"/>
              </a:rPr>
              <a:t>It </a:t>
            </a:r>
            <a:r>
              <a:rPr lang="en-US" dirty="0">
                <a:latin typeface="Arial" pitchFamily="34" charset="0"/>
                <a:cs typeface="Arial" pitchFamily="34" charset="0"/>
              </a:rPr>
              <a:t>must be routed through the Head of Department who must submit the application with his recommendation to the appropriate officer for consideration and approval.</a:t>
            </a:r>
          </a:p>
          <a:p>
            <a:r>
              <a:rPr lang="en-US" dirty="0" smtClean="0">
                <a:latin typeface="Arial" pitchFamily="34" charset="0"/>
                <a:cs typeface="Arial" pitchFamily="34" charset="0"/>
              </a:rPr>
              <a:t>It </a:t>
            </a:r>
            <a:r>
              <a:rPr lang="en-US" dirty="0">
                <a:latin typeface="Arial" pitchFamily="34" charset="0"/>
                <a:cs typeface="Arial" pitchFamily="34" charset="0"/>
              </a:rPr>
              <a:t>is not enough for the Head of Department to merely append his signature on the application or to write the word “forwarded”.  He/she must clearly indicate whether or not he is recommending the application. </a:t>
            </a:r>
            <a:endParaRPr lang="en-US" dirty="0" smtClean="0">
              <a:latin typeface="Arial" pitchFamily="34" charset="0"/>
              <a:cs typeface="Arial" pitchFamily="34" charset="0"/>
            </a:endParaRPr>
          </a:p>
          <a:p>
            <a:r>
              <a:rPr lang="en-US" dirty="0">
                <a:latin typeface="Arial" pitchFamily="34" charset="0"/>
                <a:cs typeface="Arial" pitchFamily="34" charset="0"/>
              </a:rPr>
              <a:t>Where the Head of Department refuses to recommend the application, he must give reason for his/her decision and forward the application to the Vice Chancellor who will have the final say.</a:t>
            </a:r>
          </a:p>
          <a:p>
            <a:r>
              <a:rPr lang="en-US" dirty="0" smtClean="0">
                <a:latin typeface="Arial" pitchFamily="34" charset="0"/>
                <a:cs typeface="Arial" pitchFamily="34" charset="0"/>
              </a:rPr>
              <a:t>Note </a:t>
            </a:r>
            <a:r>
              <a:rPr lang="en-US" dirty="0">
                <a:latin typeface="Arial" pitchFamily="34" charset="0"/>
                <a:cs typeface="Arial" pitchFamily="34" charset="0"/>
              </a:rPr>
              <a:t>that Management will not attend to any application not routed through the Head of Department.</a:t>
            </a:r>
          </a:p>
          <a:p>
            <a:endParaRPr lang="en-US"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28236004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62500" lnSpcReduction="20000"/>
          </a:bodyPr>
          <a:lstStyle/>
          <a:p>
            <a:pPr marL="0" indent="0">
              <a:buNone/>
            </a:pPr>
            <a:r>
              <a:rPr lang="en-US" b="1" i="1" dirty="0">
                <a:latin typeface="Arial" pitchFamily="34" charset="0"/>
                <a:cs typeface="Arial" pitchFamily="34" charset="0"/>
              </a:rPr>
              <a:t>Misuse of Headed </a:t>
            </a:r>
            <a:r>
              <a:rPr lang="en-US" b="1" i="1" dirty="0" smtClean="0">
                <a:latin typeface="Arial" pitchFamily="34" charset="0"/>
                <a:cs typeface="Arial" pitchFamily="34" charset="0"/>
              </a:rPr>
              <a:t>Papers </a:t>
            </a:r>
            <a:r>
              <a:rPr lang="en-US" b="1" i="1" dirty="0">
                <a:latin typeface="Arial" pitchFamily="34" charset="0"/>
                <a:cs typeface="Arial" pitchFamily="34" charset="0"/>
              </a:rPr>
              <a:t>and Stationery</a:t>
            </a:r>
            <a:endParaRPr lang="en-US" dirty="0">
              <a:latin typeface="Arial" pitchFamily="34" charset="0"/>
              <a:cs typeface="Arial" pitchFamily="34" charset="0"/>
            </a:endParaRPr>
          </a:p>
          <a:p>
            <a:pPr>
              <a:lnSpc>
                <a:spcPct val="120000"/>
              </a:lnSpc>
            </a:pPr>
            <a:r>
              <a:rPr lang="en-US" dirty="0" smtClean="0">
                <a:latin typeface="Arial" pitchFamily="34" charset="0"/>
                <a:cs typeface="Arial" pitchFamily="34" charset="0"/>
              </a:rPr>
              <a:t>Letterhead stationery contains the name, address, telephone number, logo and other importa</a:t>
            </a:r>
            <a:r>
              <a:rPr lang="en-US" dirty="0" smtClean="0">
                <a:latin typeface="Arial" pitchFamily="34" charset="0"/>
                <a:cs typeface="Arial" pitchFamily="34" charset="0"/>
              </a:rPr>
              <a:t>nt information about the University. </a:t>
            </a:r>
            <a:endParaRPr lang="en-US" dirty="0" smtClean="0">
              <a:latin typeface="Arial" pitchFamily="34" charset="0"/>
              <a:cs typeface="Arial" pitchFamily="34" charset="0"/>
            </a:endParaRPr>
          </a:p>
          <a:p>
            <a:pPr>
              <a:lnSpc>
                <a:spcPct val="120000"/>
              </a:lnSpc>
            </a:pPr>
            <a:r>
              <a:rPr lang="en-US" dirty="0" smtClean="0">
                <a:latin typeface="Arial" pitchFamily="34" charset="0"/>
                <a:cs typeface="Arial" pitchFamily="34" charset="0"/>
              </a:rPr>
              <a:t>Headed papers are the </a:t>
            </a:r>
            <a:r>
              <a:rPr lang="en-US" dirty="0">
                <a:latin typeface="Arial" pitchFamily="34" charset="0"/>
                <a:cs typeface="Arial" pitchFamily="34" charset="0"/>
              </a:rPr>
              <a:t>symbol of authority of the University </a:t>
            </a:r>
            <a:r>
              <a:rPr lang="en-US" dirty="0" smtClean="0">
                <a:latin typeface="Arial" pitchFamily="34" charset="0"/>
                <a:cs typeface="Arial" pitchFamily="34" charset="0"/>
              </a:rPr>
              <a:t>and are usually </a:t>
            </a:r>
            <a:r>
              <a:rPr lang="en-US" dirty="0">
                <a:latin typeface="Arial" pitchFamily="34" charset="0"/>
                <a:cs typeface="Arial" pitchFamily="34" charset="0"/>
              </a:rPr>
              <a:t>meant for official communications within and outside the University.</a:t>
            </a:r>
          </a:p>
          <a:p>
            <a:pPr>
              <a:lnSpc>
                <a:spcPct val="120000"/>
              </a:lnSpc>
            </a:pPr>
            <a:r>
              <a:rPr lang="en-US" dirty="0" smtClean="0">
                <a:latin typeface="Arial" pitchFamily="34" charset="0"/>
                <a:cs typeface="Arial" pitchFamily="34" charset="0"/>
              </a:rPr>
              <a:t>They </a:t>
            </a:r>
            <a:r>
              <a:rPr lang="en-US" dirty="0" smtClean="0">
                <a:latin typeface="Arial" pitchFamily="34" charset="0"/>
                <a:cs typeface="Arial" pitchFamily="34" charset="0"/>
              </a:rPr>
              <a:t>carry </a:t>
            </a:r>
            <a:r>
              <a:rPr lang="en-US" dirty="0">
                <a:latin typeface="Arial" pitchFamily="34" charset="0"/>
                <a:cs typeface="Arial" pitchFamily="34" charset="0"/>
              </a:rPr>
              <a:t>with them the authority of the University and, therefore, can only be used for official purposes by </a:t>
            </a:r>
            <a:r>
              <a:rPr lang="en-US" dirty="0" smtClean="0">
                <a:latin typeface="Arial" pitchFamily="34" charset="0"/>
                <a:cs typeface="Arial" pitchFamily="34" charset="0"/>
              </a:rPr>
              <a:t>those </a:t>
            </a:r>
            <a:r>
              <a:rPr lang="en-US" dirty="0">
                <a:latin typeface="Arial" pitchFamily="34" charset="0"/>
                <a:cs typeface="Arial" pitchFamily="34" charset="0"/>
              </a:rPr>
              <a:t>legally authorized by the relevant law/statutes of the University.  </a:t>
            </a:r>
            <a:r>
              <a:rPr lang="en-US" dirty="0" smtClean="0">
                <a:latin typeface="Arial" pitchFamily="34" charset="0"/>
                <a:cs typeface="Arial" pitchFamily="34" charset="0"/>
              </a:rPr>
              <a:t>Such </a:t>
            </a:r>
            <a:r>
              <a:rPr lang="en-US" dirty="0">
                <a:latin typeface="Arial" pitchFamily="34" charset="0"/>
                <a:cs typeface="Arial" pitchFamily="34" charset="0"/>
              </a:rPr>
              <a:t>authorities include: the Chancellor, Pro-Chancellor, Vice Chancellor, Directors, Deans, Heads of </a:t>
            </a:r>
            <a:r>
              <a:rPr lang="en-US" dirty="0" smtClean="0">
                <a:latin typeface="Arial" pitchFamily="34" charset="0"/>
                <a:cs typeface="Arial" pitchFamily="34" charset="0"/>
              </a:rPr>
              <a:t>Departments/Units, </a:t>
            </a:r>
            <a:r>
              <a:rPr lang="en-US" dirty="0">
                <a:latin typeface="Arial" pitchFamily="34" charset="0"/>
                <a:cs typeface="Arial" pitchFamily="34" charset="0"/>
              </a:rPr>
              <a:t>Heads of </a:t>
            </a:r>
            <a:r>
              <a:rPr lang="en-US" dirty="0" err="1">
                <a:latin typeface="Arial" pitchFamily="34" charset="0"/>
                <a:cs typeface="Arial" pitchFamily="34" charset="0"/>
              </a:rPr>
              <a:t>Programmes</a:t>
            </a:r>
            <a:r>
              <a:rPr lang="en-US" dirty="0">
                <a:latin typeface="Arial" pitchFamily="34" charset="0"/>
                <a:cs typeface="Arial" pitchFamily="34" charset="0"/>
              </a:rPr>
              <a:t>, etc. </a:t>
            </a:r>
          </a:p>
          <a:p>
            <a:pPr>
              <a:lnSpc>
                <a:spcPct val="120000"/>
              </a:lnSpc>
            </a:pPr>
            <a:r>
              <a:rPr lang="en-US" dirty="0" smtClean="0">
                <a:latin typeface="Arial" pitchFamily="34" charset="0"/>
                <a:cs typeface="Arial" pitchFamily="34" charset="0"/>
              </a:rPr>
              <a:t>Any </a:t>
            </a:r>
            <a:r>
              <a:rPr lang="en-US" dirty="0">
                <a:latin typeface="Arial" pitchFamily="34" charset="0"/>
                <a:cs typeface="Arial" pitchFamily="34" charset="0"/>
              </a:rPr>
              <a:t>communication contained on such headed papers represents the official position of the </a:t>
            </a:r>
            <a:r>
              <a:rPr lang="en-US" dirty="0" smtClean="0">
                <a:latin typeface="Arial" pitchFamily="34" charset="0"/>
                <a:cs typeface="Arial" pitchFamily="34" charset="0"/>
              </a:rPr>
              <a:t>University.</a:t>
            </a:r>
            <a:endParaRPr lang="en-US" dirty="0">
              <a:latin typeface="Arial" pitchFamily="34" charset="0"/>
              <a:cs typeface="Arial" pitchFamily="34" charset="0"/>
            </a:endParaRPr>
          </a:p>
          <a:p>
            <a:pPr>
              <a:lnSpc>
                <a:spcPct val="120000"/>
              </a:lnSpc>
            </a:pPr>
            <a:r>
              <a:rPr lang="en-US" dirty="0" smtClean="0">
                <a:latin typeface="Arial" pitchFamily="34" charset="0"/>
                <a:cs typeface="Arial" pitchFamily="34" charset="0"/>
              </a:rPr>
              <a:t>It </a:t>
            </a:r>
            <a:r>
              <a:rPr lang="en-US" dirty="0">
                <a:latin typeface="Arial" pitchFamily="34" charset="0"/>
                <a:cs typeface="Arial" pitchFamily="34" charset="0"/>
              </a:rPr>
              <a:t>is, therefore, wrong for any </a:t>
            </a:r>
            <a:r>
              <a:rPr lang="en-US" dirty="0" smtClean="0">
                <a:latin typeface="Arial" pitchFamily="34" charset="0"/>
                <a:cs typeface="Arial" pitchFamily="34" charset="0"/>
              </a:rPr>
              <a:t>staff, no matter his position, to </a:t>
            </a:r>
            <a:r>
              <a:rPr lang="en-US" dirty="0">
                <a:latin typeface="Arial" pitchFamily="34" charset="0"/>
                <a:cs typeface="Arial" pitchFamily="34" charset="0"/>
              </a:rPr>
              <a:t>use </a:t>
            </a:r>
            <a:r>
              <a:rPr lang="en-US" dirty="0" smtClean="0">
                <a:latin typeface="Arial" pitchFamily="34" charset="0"/>
                <a:cs typeface="Arial" pitchFamily="34" charset="0"/>
              </a:rPr>
              <a:t> a letter </a:t>
            </a:r>
            <a:r>
              <a:rPr lang="en-US" dirty="0">
                <a:latin typeface="Arial" pitchFamily="34" charset="0"/>
                <a:cs typeface="Arial" pitchFamily="34" charset="0"/>
              </a:rPr>
              <a:t>headed </a:t>
            </a:r>
            <a:r>
              <a:rPr lang="en-US" dirty="0" smtClean="0">
                <a:latin typeface="Arial" pitchFamily="34" charset="0"/>
                <a:cs typeface="Arial" pitchFamily="34" charset="0"/>
              </a:rPr>
              <a:t>paper of the University for any purpose other than official.  For instance</a:t>
            </a:r>
            <a:r>
              <a:rPr lang="en-US" dirty="0">
                <a:latin typeface="Arial" pitchFamily="34" charset="0"/>
                <a:cs typeface="Arial" pitchFamily="34" charset="0"/>
              </a:rPr>
              <a:t>, </a:t>
            </a:r>
            <a:r>
              <a:rPr lang="en-US" dirty="0" smtClean="0">
                <a:latin typeface="Arial" pitchFamily="34" charset="0"/>
                <a:cs typeface="Arial" pitchFamily="34" charset="0"/>
              </a:rPr>
              <a:t>for </a:t>
            </a:r>
            <a:r>
              <a:rPr lang="en-US" dirty="0">
                <a:latin typeface="Arial" pitchFamily="34" charset="0"/>
                <a:cs typeface="Arial" pitchFamily="34" charset="0"/>
              </a:rPr>
              <a:t>leave </a:t>
            </a:r>
            <a:r>
              <a:rPr lang="en-US" dirty="0" smtClean="0">
                <a:latin typeface="Arial" pitchFamily="34" charset="0"/>
                <a:cs typeface="Arial" pitchFamily="34" charset="0"/>
              </a:rPr>
              <a:t>application</a:t>
            </a:r>
            <a:r>
              <a:rPr lang="en-US" dirty="0">
                <a:latin typeface="Arial" pitchFamily="34" charset="0"/>
                <a:cs typeface="Arial" pitchFamily="34" charset="0"/>
              </a:rPr>
              <a:t>.</a:t>
            </a:r>
          </a:p>
          <a:p>
            <a:endParaRPr lang="en-US" dirty="0"/>
          </a:p>
        </p:txBody>
      </p:sp>
    </p:spTree>
    <p:extLst>
      <p:ext uri="{BB962C8B-B14F-4D97-AF65-F5344CB8AC3E}">
        <p14:creationId xmlns:p14="http://schemas.microsoft.com/office/powerpoint/2010/main" val="30558651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marL="0" lvl="0" indent="0" algn="ctr">
              <a:buNone/>
            </a:pPr>
            <a:r>
              <a:rPr lang="en-US" b="1" dirty="0"/>
              <a:t>CONCLUSION</a:t>
            </a:r>
            <a:endParaRPr lang="en-US" dirty="0"/>
          </a:p>
          <a:p>
            <a:pPr>
              <a:lnSpc>
                <a:spcPct val="170000"/>
              </a:lnSpc>
            </a:pPr>
            <a:r>
              <a:rPr lang="en-US" dirty="0">
                <a:latin typeface="Arial" pitchFamily="34" charset="0"/>
                <a:cs typeface="Arial" pitchFamily="34" charset="0"/>
              </a:rPr>
              <a:t>I am afraid I have to stop here due to time constraint. </a:t>
            </a:r>
            <a:r>
              <a:rPr lang="en-US" dirty="0" smtClean="0">
                <a:latin typeface="Arial" pitchFamily="34" charset="0"/>
                <a:cs typeface="Arial" pitchFamily="34" charset="0"/>
              </a:rPr>
              <a:t>However</a:t>
            </a:r>
            <a:r>
              <a:rPr lang="en-US" dirty="0">
                <a:latin typeface="Arial" pitchFamily="34" charset="0"/>
                <a:cs typeface="Arial" pitchFamily="34" charset="0"/>
              </a:rPr>
              <a:t>, </a:t>
            </a:r>
            <a:r>
              <a:rPr lang="en-US" dirty="0" smtClean="0">
                <a:latin typeface="Arial" pitchFamily="34" charset="0"/>
                <a:cs typeface="Arial" pitchFamily="34" charset="0"/>
              </a:rPr>
              <a:t>it must be emphasized that sound administrative procedures </a:t>
            </a:r>
            <a:r>
              <a:rPr lang="en-US" dirty="0">
                <a:latin typeface="Arial" pitchFamily="34" charset="0"/>
                <a:cs typeface="Arial" pitchFamily="34" charset="0"/>
              </a:rPr>
              <a:t>are essential </a:t>
            </a:r>
            <a:r>
              <a:rPr lang="en-US" dirty="0" smtClean="0">
                <a:latin typeface="Arial" pitchFamily="34" charset="0"/>
                <a:cs typeface="Arial" pitchFamily="34" charset="0"/>
              </a:rPr>
              <a:t>tools in promoting effectiveness and efficiency in running the University</a:t>
            </a:r>
            <a:r>
              <a:rPr lang="en-US" dirty="0">
                <a:latin typeface="Arial" pitchFamily="34" charset="0"/>
                <a:cs typeface="Arial" pitchFamily="34" charset="0"/>
              </a:rPr>
              <a:t>.  </a:t>
            </a:r>
            <a:r>
              <a:rPr lang="en-US" dirty="0" smtClean="0">
                <a:latin typeface="Arial" pitchFamily="34" charset="0"/>
                <a:cs typeface="Arial" pitchFamily="34" charset="0"/>
              </a:rPr>
              <a:t>Therefore</a:t>
            </a:r>
            <a:r>
              <a:rPr lang="en-US" dirty="0">
                <a:latin typeface="Arial" pitchFamily="34" charset="0"/>
                <a:cs typeface="Arial" pitchFamily="34" charset="0"/>
              </a:rPr>
              <a:t>, </a:t>
            </a:r>
            <a:r>
              <a:rPr lang="en-US" dirty="0" smtClean="0">
                <a:latin typeface="Arial" pitchFamily="34" charset="0"/>
                <a:cs typeface="Arial" pitchFamily="34" charset="0"/>
              </a:rPr>
              <a:t>every person who has a part to play in the running of the University must be acquainted with these </a:t>
            </a:r>
            <a:r>
              <a:rPr lang="en-US" dirty="0">
                <a:latin typeface="Arial" pitchFamily="34" charset="0"/>
                <a:cs typeface="Arial" pitchFamily="34" charset="0"/>
              </a:rPr>
              <a:t>procedures so as to ensure consistency and fairness in the implementation of the University’s policies and </a:t>
            </a:r>
            <a:r>
              <a:rPr lang="en-US" dirty="0" err="1">
                <a:latin typeface="Arial" pitchFamily="34" charset="0"/>
                <a:cs typeface="Arial" pitchFamily="34" charset="0"/>
              </a:rPr>
              <a:t>programmes</a:t>
            </a:r>
            <a:r>
              <a:rPr lang="en-US">
                <a:latin typeface="Arial" pitchFamily="34" charset="0"/>
                <a:cs typeface="Arial" pitchFamily="34" charset="0"/>
              </a:rPr>
              <a:t>.</a:t>
            </a:r>
            <a:r>
              <a:rPr lang="en-US" b="1">
                <a:latin typeface="Arial" pitchFamily="34" charset="0"/>
                <a:cs typeface="Arial" pitchFamily="34" charset="0"/>
              </a:rPr>
              <a:t> </a:t>
            </a:r>
            <a:endParaRPr lang="en-US" dirty="0">
              <a:latin typeface="Arial" pitchFamily="34" charset="0"/>
              <a:cs typeface="Arial" pitchFamily="34" charset="0"/>
            </a:endParaRPr>
          </a:p>
          <a:p>
            <a:pPr marL="0" indent="0">
              <a:buNone/>
            </a:pPr>
            <a:endParaRPr lang="en-US" b="1" dirty="0" smtClean="0">
              <a:latin typeface="Arial" pitchFamily="34" charset="0"/>
              <a:cs typeface="Arial" pitchFamily="34" charset="0"/>
            </a:endParaRPr>
          </a:p>
          <a:p>
            <a:pPr marL="0" indent="0">
              <a:buNone/>
            </a:pPr>
            <a:r>
              <a:rPr lang="en-US" b="1" dirty="0" smtClean="0">
                <a:latin typeface="Arial" pitchFamily="34" charset="0"/>
                <a:cs typeface="Arial" pitchFamily="34" charset="0"/>
              </a:rPr>
              <a:t>    Thank </a:t>
            </a:r>
            <a:r>
              <a:rPr lang="en-US" b="1" dirty="0">
                <a:latin typeface="Arial" pitchFamily="34" charset="0"/>
                <a:cs typeface="Arial" pitchFamily="34" charset="0"/>
              </a:rPr>
              <a:t>you</a:t>
            </a:r>
            <a:r>
              <a:rPr lang="en-US" b="1" dirty="0" smtClean="0">
                <a:latin typeface="Arial" pitchFamily="34" charset="0"/>
                <a:cs typeface="Arial" pitchFamily="34" charset="0"/>
              </a:rPr>
              <a:t>.</a:t>
            </a:r>
          </a:p>
          <a:p>
            <a:pPr marL="0" indent="0">
              <a:buNone/>
            </a:pPr>
            <a:endParaRPr lang="en-US"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4089006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VISITOR</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r>
              <a:rPr lang="en-US" sz="3400" dirty="0"/>
              <a:t>The Visitor of </a:t>
            </a:r>
            <a:r>
              <a:rPr lang="en-US" sz="3400" dirty="0" err="1"/>
              <a:t>Ahmadu</a:t>
            </a:r>
            <a:r>
              <a:rPr lang="en-US" sz="3400" dirty="0"/>
              <a:t> Bello University is the President and Commander-in-Chief of the Armed Forces of the </a:t>
            </a:r>
            <a:r>
              <a:rPr lang="en-US" sz="3400" dirty="0" smtClean="0"/>
              <a:t>Federal Republic of </a:t>
            </a:r>
            <a:r>
              <a:rPr lang="en-US" sz="3400" dirty="0"/>
              <a:t>Nigeria.</a:t>
            </a:r>
          </a:p>
          <a:p>
            <a:r>
              <a:rPr lang="en-US" sz="3400" dirty="0"/>
              <a:t>-	Section 7AA (2) of </a:t>
            </a:r>
            <a:r>
              <a:rPr lang="en-US" sz="3400" b="1" dirty="0"/>
              <a:t>the Universities (Miscellaneous Provisions) (Amendment) Act</a:t>
            </a:r>
            <a:r>
              <a:rPr lang="en-US" sz="3400" dirty="0"/>
              <a:t> </a:t>
            </a:r>
            <a:r>
              <a:rPr lang="en-US" sz="3400" b="1" dirty="0"/>
              <a:t>2003</a:t>
            </a:r>
            <a:r>
              <a:rPr lang="en-US" sz="3400" b="1" baseline="30000" dirty="0"/>
              <a:t>6</a:t>
            </a:r>
            <a:r>
              <a:rPr lang="en-US" sz="3400" dirty="0"/>
              <a:t> (otherwise known as </a:t>
            </a:r>
            <a:r>
              <a:rPr lang="en-US" sz="3400" b="1" dirty="0"/>
              <a:t>Universities Autonomy Act No.1, 2007) </a:t>
            </a:r>
            <a:r>
              <a:rPr lang="en-US" sz="3400" dirty="0"/>
              <a:t>provides that the Visitor shall cause a visitation to each University when necessary, at least, every five years. </a:t>
            </a:r>
          </a:p>
          <a:p>
            <a:r>
              <a:rPr lang="en-US" sz="3400" dirty="0"/>
              <a:t>-	All bodies and persons in the University are to make available to the Visitor or such persons conducting a visitation in pursuance of this section, such facilities and assistance as he or they reasonably require for the purpose of the visitation. </a:t>
            </a:r>
          </a:p>
          <a:p>
            <a:r>
              <a:rPr lang="en-US" sz="3400" dirty="0"/>
              <a:t>-	Subsection (3) requires the Visitor to make the report of such visitations and white paper thereon available to the Council which shall implement same.</a:t>
            </a:r>
          </a:p>
          <a:p>
            <a:endParaRPr lang="en-US" dirty="0"/>
          </a:p>
        </p:txBody>
      </p:sp>
    </p:spTree>
    <p:extLst>
      <p:ext uri="{BB962C8B-B14F-4D97-AF65-F5344CB8AC3E}">
        <p14:creationId xmlns:p14="http://schemas.microsoft.com/office/powerpoint/2010/main" val="1438939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CHANCELLOR</a:t>
            </a:r>
            <a:endParaRPr lang="en-US" dirty="0"/>
          </a:p>
        </p:txBody>
      </p:sp>
      <p:sp>
        <p:nvSpPr>
          <p:cNvPr id="3" name="Content Placeholder 2"/>
          <p:cNvSpPr>
            <a:spLocks noGrp="1"/>
          </p:cNvSpPr>
          <p:nvPr>
            <p:ph idx="1"/>
          </p:nvPr>
        </p:nvSpPr>
        <p:spPr>
          <a:xfrm>
            <a:off x="457200" y="1143000"/>
            <a:ext cx="8229600" cy="5334000"/>
          </a:xfrm>
        </p:spPr>
        <p:txBody>
          <a:bodyPr>
            <a:normAutofit fontScale="85000" lnSpcReduction="10000"/>
          </a:bodyPr>
          <a:lstStyle/>
          <a:p>
            <a:pPr algn="just"/>
            <a:r>
              <a:rPr lang="en-US" dirty="0" smtClean="0">
                <a:effectLst/>
              </a:rPr>
              <a:t>The Chancellor is the Head of the University.</a:t>
            </a:r>
          </a:p>
          <a:p>
            <a:pPr algn="just"/>
            <a:r>
              <a:rPr lang="en-US" dirty="0" smtClean="0">
                <a:effectLst/>
              </a:rPr>
              <a:t>He is appointed by the Visitor.</a:t>
            </a:r>
          </a:p>
          <a:p>
            <a:pPr algn="just"/>
            <a:r>
              <a:rPr lang="en-US" dirty="0" smtClean="0">
                <a:effectLst/>
              </a:rPr>
              <a:t>The Chancellor holds office for five years from the date of his appointment or until his resignation, whichever be the shorter, and shall be eligible for reappointment.</a:t>
            </a:r>
          </a:p>
          <a:p>
            <a:pPr algn="just"/>
            <a:r>
              <a:rPr lang="en-US" dirty="0" smtClean="0">
                <a:effectLst/>
              </a:rPr>
              <a:t>The Chancellor when present shall preside at the ceremonial and other assemblies of the University, and in addition to his other functions provided in the University Law, shall be entitled to call for information with regard to any matter relating to the welfare of the University from the Vice-Chancellor and the Chairman of Council whose duty it shall be to provide the same.</a:t>
            </a:r>
          </a:p>
          <a:p>
            <a:endParaRPr lang="en-US" dirty="0"/>
          </a:p>
        </p:txBody>
      </p:sp>
    </p:spTree>
    <p:extLst>
      <p:ext uri="{BB962C8B-B14F-4D97-AF65-F5344CB8AC3E}">
        <p14:creationId xmlns:p14="http://schemas.microsoft.com/office/powerpoint/2010/main" val="227110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GOVERNING COUNCIL</a:t>
            </a:r>
            <a:endParaRPr lang="en-US" dirty="0"/>
          </a:p>
        </p:txBody>
      </p:sp>
      <p:sp>
        <p:nvSpPr>
          <p:cNvPr id="3" name="Content Placeholder 2"/>
          <p:cNvSpPr>
            <a:spLocks noGrp="1"/>
          </p:cNvSpPr>
          <p:nvPr>
            <p:ph idx="1"/>
          </p:nvPr>
        </p:nvSpPr>
        <p:spPr>
          <a:xfrm>
            <a:off x="457200" y="1371600"/>
            <a:ext cx="8229600" cy="5029200"/>
          </a:xfrm>
        </p:spPr>
        <p:txBody>
          <a:bodyPr>
            <a:normAutofit fontScale="92500" lnSpcReduction="10000"/>
          </a:bodyPr>
          <a:lstStyle/>
          <a:p>
            <a:r>
              <a:rPr lang="en-US" dirty="0" smtClean="0">
                <a:effectLst/>
              </a:rPr>
              <a:t>Council is the highest decision-making organ of the University.</a:t>
            </a:r>
          </a:p>
          <a:p>
            <a:r>
              <a:rPr lang="en-US" dirty="0" smtClean="0">
                <a:effectLst/>
              </a:rPr>
              <a:t>It is vested with power to manage the affairs of the University including its property and finances.</a:t>
            </a:r>
          </a:p>
          <a:p>
            <a:r>
              <a:rPr lang="en-US" dirty="0" smtClean="0"/>
              <a:t>Thus</a:t>
            </a:r>
            <a:r>
              <a:rPr lang="en-US" dirty="0"/>
              <a:t>, section 13 (3) (c) of </a:t>
            </a:r>
            <a:r>
              <a:rPr lang="en-US" dirty="0" err="1"/>
              <a:t>Ahmadu</a:t>
            </a:r>
            <a:r>
              <a:rPr lang="en-US" dirty="0"/>
              <a:t> Bello University Act</a:t>
            </a:r>
            <a:r>
              <a:rPr lang="en-US" baseline="30000" dirty="0"/>
              <a:t> </a:t>
            </a:r>
            <a:r>
              <a:rPr lang="en-US" dirty="0"/>
              <a:t>vests power on Council to govern, manage, and regulate the finances, accounts, investments, property, business and all affairs whatsoever of the University.  </a:t>
            </a:r>
          </a:p>
          <a:p>
            <a:r>
              <a:rPr lang="en-US" dirty="0" smtClean="0"/>
              <a:t>In </a:t>
            </a:r>
            <a:r>
              <a:rPr lang="en-US" dirty="0"/>
              <a:t>addition, it has powers to appoint, promote, and discipline.</a:t>
            </a:r>
          </a:p>
          <a:p>
            <a:endParaRPr lang="en-US" dirty="0"/>
          </a:p>
        </p:txBody>
      </p:sp>
    </p:spTree>
    <p:extLst>
      <p:ext uri="{BB962C8B-B14F-4D97-AF65-F5344CB8AC3E}">
        <p14:creationId xmlns:p14="http://schemas.microsoft.com/office/powerpoint/2010/main" val="728364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Composition</a:t>
            </a:r>
            <a:endParaRPr lang="en-US" dirty="0"/>
          </a:p>
        </p:txBody>
      </p:sp>
      <p:sp>
        <p:nvSpPr>
          <p:cNvPr id="3" name="Content Placeholder 2"/>
          <p:cNvSpPr>
            <a:spLocks noGrp="1"/>
          </p:cNvSpPr>
          <p:nvPr>
            <p:ph idx="1"/>
          </p:nvPr>
        </p:nvSpPr>
        <p:spPr>
          <a:xfrm>
            <a:off x="457200" y="1295400"/>
            <a:ext cx="8229600" cy="5105400"/>
          </a:xfrm>
        </p:spPr>
        <p:txBody>
          <a:bodyPr>
            <a:normAutofit fontScale="70000" lnSpcReduction="20000"/>
          </a:bodyPr>
          <a:lstStyle/>
          <a:p>
            <a:r>
              <a:rPr lang="en-US" dirty="0" smtClean="0">
                <a:effectLst/>
              </a:rPr>
              <a:t>Section 2(1) of the Universities (Miscellaneous Provisions) (Amendment) Act provides that there shall be a Council for each of the Universities consisting of:-</a:t>
            </a:r>
          </a:p>
          <a:p>
            <a:pPr lvl="1"/>
            <a:r>
              <a:rPr lang="en-US" dirty="0" smtClean="0">
                <a:effectLst/>
              </a:rPr>
              <a:t>Pro-Chancellor;</a:t>
            </a:r>
          </a:p>
          <a:p>
            <a:pPr lvl="1"/>
            <a:r>
              <a:rPr lang="en-US" dirty="0" smtClean="0">
                <a:effectLst/>
              </a:rPr>
              <a:t>Vice-Chancellor;</a:t>
            </a:r>
          </a:p>
          <a:p>
            <a:pPr lvl="1"/>
            <a:r>
              <a:rPr lang="en-US" dirty="0" smtClean="0">
                <a:effectLst/>
              </a:rPr>
              <a:t>Deputy </a:t>
            </a:r>
            <a:r>
              <a:rPr lang="en-US" dirty="0" smtClean="0">
                <a:effectLst/>
              </a:rPr>
              <a:t>Vice-Chancellors</a:t>
            </a:r>
            <a:r>
              <a:rPr lang="en-US" dirty="0" smtClean="0">
                <a:effectLst/>
              </a:rPr>
              <a:t>;</a:t>
            </a:r>
          </a:p>
          <a:p>
            <a:pPr lvl="1"/>
            <a:r>
              <a:rPr lang="en-US" dirty="0" smtClean="0">
                <a:effectLst/>
              </a:rPr>
              <a:t>One </a:t>
            </a:r>
            <a:r>
              <a:rPr lang="en-US" dirty="0" smtClean="0">
                <a:effectLst/>
              </a:rPr>
              <a:t>person from the Federal Ministry responsible for Education</a:t>
            </a:r>
            <a:r>
              <a:rPr lang="en-US" dirty="0" smtClean="0">
                <a:effectLst/>
              </a:rPr>
              <a:t>;</a:t>
            </a:r>
          </a:p>
          <a:p>
            <a:pPr lvl="1"/>
            <a:r>
              <a:rPr lang="en-US" dirty="0" smtClean="0">
                <a:effectLst/>
              </a:rPr>
              <a:t>Four </a:t>
            </a:r>
            <a:r>
              <a:rPr lang="en-US" dirty="0" smtClean="0">
                <a:effectLst/>
              </a:rPr>
              <a:t>persons representing a variety of interest and broadly representative of the whole Federation to be appointed by the National Council of Ministers</a:t>
            </a:r>
            <a:r>
              <a:rPr lang="en-US" dirty="0" smtClean="0">
                <a:effectLst/>
              </a:rPr>
              <a:t>;</a:t>
            </a:r>
          </a:p>
          <a:p>
            <a:pPr lvl="1"/>
            <a:r>
              <a:rPr lang="en-US" dirty="0" smtClean="0">
                <a:effectLst/>
              </a:rPr>
              <a:t>Four </a:t>
            </a:r>
            <a:r>
              <a:rPr lang="en-US" dirty="0" smtClean="0">
                <a:effectLst/>
              </a:rPr>
              <a:t>persons appointed by the Senate from among its members</a:t>
            </a:r>
            <a:r>
              <a:rPr lang="en-US" dirty="0" smtClean="0">
                <a:effectLst/>
              </a:rPr>
              <a:t>;</a:t>
            </a:r>
          </a:p>
          <a:p>
            <a:pPr lvl="1"/>
            <a:r>
              <a:rPr lang="en-US" dirty="0" smtClean="0">
                <a:effectLst/>
              </a:rPr>
              <a:t>Two </a:t>
            </a:r>
            <a:r>
              <a:rPr lang="en-US" dirty="0" smtClean="0">
                <a:effectLst/>
              </a:rPr>
              <a:t>persons appointed by the Congregation from among its members; </a:t>
            </a:r>
            <a:r>
              <a:rPr lang="en-US" dirty="0" smtClean="0">
                <a:effectLst/>
              </a:rPr>
              <a:t>and</a:t>
            </a:r>
          </a:p>
          <a:p>
            <a:pPr lvl="1"/>
            <a:r>
              <a:rPr lang="en-US" dirty="0" smtClean="0">
                <a:effectLst/>
              </a:rPr>
              <a:t>one </a:t>
            </a:r>
            <a:r>
              <a:rPr lang="en-US" dirty="0" smtClean="0">
                <a:effectLst/>
              </a:rPr>
              <a:t>person appointed by Convocation from among its members.</a:t>
            </a:r>
          </a:p>
          <a:p>
            <a:r>
              <a:rPr lang="en-US" dirty="0"/>
              <a:t>Membership of Governing Council may be classified into e</a:t>
            </a:r>
            <a:r>
              <a:rPr lang="en-US" i="1" dirty="0"/>
              <a:t>x-officio </a:t>
            </a:r>
            <a:r>
              <a:rPr lang="en-US" dirty="0"/>
              <a:t>members and non-</a:t>
            </a:r>
            <a:r>
              <a:rPr lang="en-US" i="1" dirty="0"/>
              <a:t>ex-officio</a:t>
            </a:r>
            <a:r>
              <a:rPr lang="en-US" dirty="0"/>
              <a:t> members.  It may also be classified into external and internal members.</a:t>
            </a:r>
          </a:p>
        </p:txBody>
      </p:sp>
    </p:spTree>
    <p:extLst>
      <p:ext uri="{BB962C8B-B14F-4D97-AF65-F5344CB8AC3E}">
        <p14:creationId xmlns:p14="http://schemas.microsoft.com/office/powerpoint/2010/main" val="1336688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846</TotalTime>
  <Words>5919</Words>
  <Application>Microsoft Office PowerPoint</Application>
  <PresentationFormat>On-screen Show (4:3)</PresentationFormat>
  <Paragraphs>425</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ADMINISTRATIVE PROCEDURES IN  AHMADU BELLO UNIVERSITY, ZARIA </vt:lpstr>
      <vt:lpstr>SOURCES OF ADMINISTRATIVE PROCEDURES IN A.B.U.</vt:lpstr>
      <vt:lpstr>WHY DO WE NEED ADMINISTRATIVE PROCEDURES</vt:lpstr>
      <vt:lpstr>LEVELS OF AUTHORITY IN THE UNIVERSITY </vt:lpstr>
      <vt:lpstr>PowerPoint Presentation</vt:lpstr>
      <vt:lpstr>THE VISITOR </vt:lpstr>
      <vt:lpstr>THE CHANCELLOR</vt:lpstr>
      <vt:lpstr>THE GOVERNING COUNCIL</vt:lpstr>
      <vt:lpstr>Composition</vt:lpstr>
      <vt:lpstr>PowerPoint Presentation</vt:lpstr>
      <vt:lpstr> Council Committees </vt:lpstr>
      <vt:lpstr>Communication to Council</vt:lpstr>
      <vt:lpstr>THE UNIVERSITY SENATE</vt:lpstr>
      <vt:lpstr>Composition of Senate</vt:lpstr>
      <vt:lpstr>Senate Committees</vt:lpstr>
      <vt:lpstr>Communication to the Senate</vt:lpstr>
      <vt:lpstr>THE VICE CHANCELLOR</vt:lpstr>
      <vt:lpstr> Appointment and Removal of Vice Chancellor</vt:lpstr>
      <vt:lpstr>Functions of the Vice Chancellor</vt:lpstr>
      <vt:lpstr>PowerPoint Presentation</vt:lpstr>
      <vt:lpstr>FACULTIES AND FACULTY BOARDS</vt:lpstr>
      <vt:lpstr>Composition of the Faculty Board  </vt:lpstr>
      <vt:lpstr>Functions of the Faculty Board</vt:lpstr>
      <vt:lpstr>ACADEMIC DEPARTMENTS</vt:lpstr>
      <vt:lpstr>PowerPoint Presentation</vt:lpstr>
      <vt:lpstr>UNIVERSITY COMMITTEES</vt:lpstr>
      <vt:lpstr>INSTITUTES AND CENTRES</vt:lpstr>
      <vt:lpstr> SOME ADMINISTRATIVE PROCEDURES IN THE UNIVERSITY: Procedures For Appointments And Promotions </vt:lpstr>
      <vt:lpstr>Procedure for Appointments</vt:lpstr>
      <vt:lpstr>PowerPoint Presentation</vt:lpstr>
      <vt:lpstr>PowerPoint Presentation</vt:lpstr>
      <vt:lpstr>Procedure for Promotion</vt:lpstr>
      <vt:lpstr>PowerPoint Presentation</vt:lpstr>
      <vt:lpstr>Procedure for Confirmation of Appointments </vt:lpstr>
      <vt:lpstr>PowerPoint Presentation</vt:lpstr>
      <vt:lpstr>Procedure for Contract Appointment </vt:lpstr>
      <vt:lpstr>LEAVE MATTERS</vt:lpstr>
      <vt:lpstr>PowerPoint Presentation</vt:lpstr>
      <vt:lpstr> Procedure for Casual Leave/Permission to be absent from Duty Post </vt:lpstr>
      <vt:lpstr>PowerPoint Presentation</vt:lpstr>
      <vt:lpstr>Procedure for Study Leave/Study Fellowship</vt:lpstr>
      <vt:lpstr>PowerPoint Presentation</vt:lpstr>
      <vt:lpstr>Procedure for Leave of Absence/Study Leave without Pay </vt:lpstr>
      <vt:lpstr>PowerPoint Presentation</vt:lpstr>
      <vt:lpstr>Procedure for Sabbatical Leave</vt:lpstr>
      <vt:lpstr>Qualification and Eligibility for Sabbatical Leave</vt:lpstr>
      <vt:lpstr>PowerPoint Presentation</vt:lpstr>
      <vt:lpstr>TRANSFERS AND SECONDMENTS </vt:lpstr>
      <vt:lpstr>Procedure for Secondment</vt:lpstr>
      <vt:lpstr>PowerPoint Presentation</vt:lpstr>
      <vt:lpstr>PowerPoint Presentation</vt:lpstr>
      <vt:lpstr>PowerPoint Presentation</vt:lpstr>
      <vt:lpstr>PowerPoint Presentation</vt:lpstr>
      <vt:lpstr>Procedure for Discipline</vt:lpstr>
      <vt:lpstr>PowerPoint Presentation</vt:lpstr>
      <vt:lpstr> Types of Disciplinary Measures </vt:lpstr>
      <vt:lpstr>Procedures for submitting applications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PROCEDURES IN  AHMADU BELLO UNIVERSITY, ZARIA </dc:title>
  <dc:creator>ncc</dc:creator>
  <cp:lastModifiedBy>ncc</cp:lastModifiedBy>
  <cp:revision>58</cp:revision>
  <dcterms:created xsi:type="dcterms:W3CDTF">2015-07-23T20:37:11Z</dcterms:created>
  <dcterms:modified xsi:type="dcterms:W3CDTF">2015-08-04T21:35:59Z</dcterms:modified>
</cp:coreProperties>
</file>